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308" r:id="rId7"/>
    <p:sldId id="271" r:id="rId8"/>
    <p:sldId id="291" r:id="rId9"/>
    <p:sldId id="293" r:id="rId10"/>
    <p:sldId id="296" r:id="rId11"/>
    <p:sldId id="272" r:id="rId12"/>
    <p:sldId id="298" r:id="rId13"/>
    <p:sldId id="300" r:id="rId14"/>
    <p:sldId id="302" r:id="rId15"/>
    <p:sldId id="299" r:id="rId16"/>
    <p:sldId id="301" r:id="rId17"/>
    <p:sldId id="285" r:id="rId18"/>
    <p:sldId id="304" r:id="rId19"/>
    <p:sldId id="305" r:id="rId20"/>
    <p:sldId id="288" r:id="rId21"/>
    <p:sldId id="303" r:id="rId22"/>
    <p:sldId id="286" r:id="rId23"/>
    <p:sldId id="287" r:id="rId24"/>
    <p:sldId id="309" r:id="rId25"/>
    <p:sldId id="307" r:id="rId26"/>
    <p:sldId id="264" r:id="rId2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43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1368C-279E-4AA9-98E8-81BA1F216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6A178A2-9EDB-4659-B4A7-24BBA0648C9B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Biomasse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: c’est toute matière organique d’origine végétale ou animale utilisée pour produire de l'Energie (Chaleur, électricité etc.).</a:t>
          </a:r>
        </a:p>
        <a:p>
          <a:pPr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Biocombustible</a:t>
          </a:r>
          <a:r>
            <a:rPr lang="fr-FR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toute source d’énergie tirée de la biomasse et destinée à être transformée en énergie thermique (par combustion).</a:t>
          </a:r>
        </a:p>
        <a:p>
          <a:pPr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Biocarburants</a:t>
          </a:r>
          <a:r>
            <a:rPr lang="fr-FR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: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Ce sont les formes liquides et gazeuses de la valorisation énergétique de la biomasse.</a:t>
          </a:r>
        </a:p>
        <a:p>
          <a:pPr marL="0" marR="0" indent="0" algn="just" defTabSz="80010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Bioénergies :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Ce sont les formes liquides, gazeuses et solides de la valorisation énergétique de la biomasse.</a:t>
          </a:r>
          <a:r>
            <a:rPr lang="fr-FR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indent="0" algn="just" defTabSz="80010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Biogaz </a:t>
          </a:r>
          <a:r>
            <a:rPr lang="fr-FR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fr-FR" sz="2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est un gaz 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composé principalement de méthane </a:t>
          </a:r>
          <a:r>
            <a:rPr lang="fr-FR" sz="2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obtenu par fermentation de la matière organique en l'absence d'oxygène</a:t>
          </a:r>
          <a:endParaRPr lang="fr-FR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27F53-67D5-4D5D-8B72-6EC0B0270D40}" type="parTrans" cxnId="{50A9CED2-D0A9-47FA-8B23-9DF1415B3773}">
      <dgm:prSet/>
      <dgm:spPr/>
      <dgm:t>
        <a:bodyPr/>
        <a:lstStyle/>
        <a:p>
          <a:endParaRPr lang="fr-FR"/>
        </a:p>
      </dgm:t>
    </dgm:pt>
    <dgm:pt modelId="{709CE18D-7BE3-4F68-B81E-87A7FE5B8146}" type="sibTrans" cxnId="{50A9CED2-D0A9-47FA-8B23-9DF1415B3773}">
      <dgm:prSet/>
      <dgm:spPr/>
      <dgm:t>
        <a:bodyPr/>
        <a:lstStyle/>
        <a:p>
          <a:endParaRPr lang="fr-FR"/>
        </a:p>
      </dgm:t>
    </dgm:pt>
    <dgm:pt modelId="{0937818D-6552-4F11-9728-A7478BE3C71A}" type="pres">
      <dgm:prSet presAssocID="{A661368C-279E-4AA9-98E8-81BA1F21615D}" presName="linearFlow" presStyleCnt="0">
        <dgm:presLayoutVars>
          <dgm:resizeHandles val="exact"/>
        </dgm:presLayoutVars>
      </dgm:prSet>
      <dgm:spPr/>
    </dgm:pt>
    <dgm:pt modelId="{2912DAFC-7679-470B-A026-2EE71D5C3DED}" type="pres">
      <dgm:prSet presAssocID="{46A178A2-9EDB-4659-B4A7-24BBA0648C9B}" presName="node" presStyleLbl="node1" presStyleIdx="0" presStyleCnt="1" custScaleX="485185" custScaleY="404218" custLinFactNeighborY="-20695">
        <dgm:presLayoutVars>
          <dgm:bulletEnabled val="1"/>
        </dgm:presLayoutVars>
      </dgm:prSet>
      <dgm:spPr/>
    </dgm:pt>
  </dgm:ptLst>
  <dgm:cxnLst>
    <dgm:cxn modelId="{06D94D5F-2A6C-4A0F-8415-79CE15750855}" type="presOf" srcId="{A661368C-279E-4AA9-98E8-81BA1F21615D}" destId="{0937818D-6552-4F11-9728-A7478BE3C71A}" srcOrd="0" destOrd="0" presId="urn:microsoft.com/office/officeart/2005/8/layout/process2"/>
    <dgm:cxn modelId="{50A9CED2-D0A9-47FA-8B23-9DF1415B3773}" srcId="{A661368C-279E-4AA9-98E8-81BA1F21615D}" destId="{46A178A2-9EDB-4659-B4A7-24BBA0648C9B}" srcOrd="0" destOrd="0" parTransId="{32127F53-67D5-4D5D-8B72-6EC0B0270D40}" sibTransId="{709CE18D-7BE3-4F68-B81E-87A7FE5B8146}"/>
    <dgm:cxn modelId="{209105FA-325E-4117-B4D5-A82EA1F5A2A8}" type="presOf" srcId="{46A178A2-9EDB-4659-B4A7-24BBA0648C9B}" destId="{2912DAFC-7679-470B-A026-2EE71D5C3DED}" srcOrd="0" destOrd="0" presId="urn:microsoft.com/office/officeart/2005/8/layout/process2"/>
    <dgm:cxn modelId="{3962B962-94AC-4073-B931-AFE0430E46E2}" type="presParOf" srcId="{0937818D-6552-4F11-9728-A7478BE3C71A}" destId="{2912DAFC-7679-470B-A026-2EE71D5C3DED}" srcOrd="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61368C-279E-4AA9-98E8-81BA1F216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A178A2-9EDB-4659-B4A7-24BBA0648C9B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00000"/>
            </a:lnSpc>
          </a:pPr>
          <a:endParaRPr lang="fr-FR" sz="1800" b="1" dirty="0">
            <a:solidFill>
              <a:schemeClr val="tx1"/>
            </a:solidFill>
          </a:endParaRPr>
        </a:p>
      </dgm:t>
    </dgm:pt>
    <dgm:pt modelId="{32127F53-67D5-4D5D-8B72-6EC0B0270D40}" type="parTrans" cxnId="{50A9CED2-D0A9-47FA-8B23-9DF1415B3773}">
      <dgm:prSet/>
      <dgm:spPr/>
      <dgm:t>
        <a:bodyPr/>
        <a:lstStyle/>
        <a:p>
          <a:endParaRPr lang="fr-FR"/>
        </a:p>
      </dgm:t>
    </dgm:pt>
    <dgm:pt modelId="{709CE18D-7BE3-4F68-B81E-87A7FE5B8146}" type="sibTrans" cxnId="{50A9CED2-D0A9-47FA-8B23-9DF1415B3773}">
      <dgm:prSet/>
      <dgm:spPr/>
      <dgm:t>
        <a:bodyPr/>
        <a:lstStyle/>
        <a:p>
          <a:endParaRPr lang="fr-FR"/>
        </a:p>
      </dgm:t>
    </dgm:pt>
    <dgm:pt modelId="{33B4A311-9F5A-40B2-92A2-D01FB1DC954B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renforcer les activités de production, de transformation et d’utilisation des cultures énergétiques (Jatropha, manioc, canne à sucre etc.) ;</a:t>
          </a:r>
        </a:p>
      </dgm:t>
    </dgm:pt>
    <dgm:pt modelId="{4AB2B524-A1A8-43B0-A905-DC666F300785}" type="sibTrans" cxnId="{3A64E12B-49EE-4952-A5A9-84696BA8EEAF}">
      <dgm:prSet/>
      <dgm:spPr/>
      <dgm:t>
        <a:bodyPr/>
        <a:lstStyle/>
        <a:p>
          <a:endParaRPr lang="fr-FR"/>
        </a:p>
      </dgm:t>
    </dgm:pt>
    <dgm:pt modelId="{CCC4874E-2C5A-40D1-AD4E-0F00A0E0D202}" type="parTrans" cxnId="{3A64E12B-49EE-4952-A5A9-84696BA8EEAF}">
      <dgm:prSet/>
      <dgm:spPr/>
      <dgm:t>
        <a:bodyPr/>
        <a:lstStyle/>
        <a:p>
          <a:endParaRPr lang="fr-FR"/>
        </a:p>
      </dgm:t>
    </dgm:pt>
    <dgm:pt modelId="{19F6BB82-893E-4AD6-8808-8BDA8CF6DA5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100000"/>
            </a:lnSpc>
          </a:pPr>
          <a:endParaRPr lang="fr-FR" sz="1800" dirty="0">
            <a:solidFill>
              <a:schemeClr val="tx1"/>
            </a:solidFill>
          </a:endParaRPr>
        </a:p>
      </dgm:t>
    </dgm:pt>
    <dgm:pt modelId="{D43166C7-C014-4158-9D99-1FF99CE5C2BF}" type="parTrans" cxnId="{1EC35D9F-DB2F-41AE-BF51-95692822F487}">
      <dgm:prSet/>
      <dgm:spPr/>
      <dgm:t>
        <a:bodyPr/>
        <a:lstStyle/>
        <a:p>
          <a:endParaRPr lang="fr-FR"/>
        </a:p>
      </dgm:t>
    </dgm:pt>
    <dgm:pt modelId="{96FF7AD5-7452-4A14-93A1-53B108628122}" type="sibTrans" cxnId="{1EC35D9F-DB2F-41AE-BF51-95692822F487}">
      <dgm:prSet/>
      <dgm:spPr/>
      <dgm:t>
        <a:bodyPr/>
        <a:lstStyle/>
        <a:p>
          <a:endParaRPr lang="fr-FR"/>
        </a:p>
      </dgm:t>
    </dgm:pt>
    <dgm:pt modelId="{1125C20C-0C02-4924-BDBD-5EE522A54979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valoriser les déchets (agricoles, industriels, ménagers,  animaux domestiques et forestiers) et les plantes aquatiques nuisibles à des fins énergétiques ;</a:t>
          </a:r>
        </a:p>
      </dgm:t>
    </dgm:pt>
    <dgm:pt modelId="{1246E0FC-BCE0-4C7D-9BAB-639754C173A1}" type="parTrans" cxnId="{DD5C5E88-60B3-41B2-8EC9-51B2FFD22DA3}">
      <dgm:prSet/>
      <dgm:spPr/>
      <dgm:t>
        <a:bodyPr/>
        <a:lstStyle/>
        <a:p>
          <a:endParaRPr lang="fr-FR"/>
        </a:p>
      </dgm:t>
    </dgm:pt>
    <dgm:pt modelId="{10A77DB3-83E1-4159-94EA-4BFB5AD44591}" type="sibTrans" cxnId="{DD5C5E88-60B3-41B2-8EC9-51B2FFD22DA3}">
      <dgm:prSet/>
      <dgm:spPr/>
      <dgm:t>
        <a:bodyPr/>
        <a:lstStyle/>
        <a:p>
          <a:endParaRPr lang="fr-FR"/>
        </a:p>
      </dgm:t>
    </dgm:pt>
    <dgm:pt modelId="{E45712C4-3115-4FA8-8307-F9705ECFCBC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promouvoir les zones d’activités électrifiées (ZAE) pour soutenir l’entreprenariat rural ;</a:t>
          </a:r>
        </a:p>
      </dgm:t>
    </dgm:pt>
    <dgm:pt modelId="{C2895436-5C38-468C-9BA3-9C11E41AD81A}" type="parTrans" cxnId="{7A365567-729A-4A39-A4FA-ABC6A34CB10F}">
      <dgm:prSet/>
      <dgm:spPr/>
      <dgm:t>
        <a:bodyPr/>
        <a:lstStyle/>
        <a:p>
          <a:endParaRPr lang="fr-FR"/>
        </a:p>
      </dgm:t>
    </dgm:pt>
    <dgm:pt modelId="{7CE6B183-C838-49B4-BB2B-98A2C9AA8C15}" type="sibTrans" cxnId="{7A365567-729A-4A39-A4FA-ABC6A34CB10F}">
      <dgm:prSet/>
      <dgm:spPr/>
      <dgm:t>
        <a:bodyPr/>
        <a:lstStyle/>
        <a:p>
          <a:endParaRPr lang="fr-FR"/>
        </a:p>
      </dgm:t>
    </dgm:pt>
    <dgm:pt modelId="{00781F4B-4A42-40BF-8578-445A805002C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valoriser le bioéthanol par son utilisation dans les réchauds et les moteurs à essence ;</a:t>
          </a:r>
        </a:p>
      </dgm:t>
    </dgm:pt>
    <dgm:pt modelId="{4673BCC0-3E66-4254-A08F-96B9E8821964}" type="parTrans" cxnId="{E8C025CB-518E-4637-AD15-8554C03E876A}">
      <dgm:prSet/>
      <dgm:spPr/>
      <dgm:t>
        <a:bodyPr/>
        <a:lstStyle/>
        <a:p>
          <a:endParaRPr lang="fr-FR"/>
        </a:p>
      </dgm:t>
    </dgm:pt>
    <dgm:pt modelId="{C52BC083-0748-4924-B584-C7F435CEC936}" type="sibTrans" cxnId="{E8C025CB-518E-4637-AD15-8554C03E876A}">
      <dgm:prSet/>
      <dgm:spPr/>
      <dgm:t>
        <a:bodyPr/>
        <a:lstStyle/>
        <a:p>
          <a:endParaRPr lang="fr-FR"/>
        </a:p>
      </dgm:t>
    </dgm:pt>
    <dgm:pt modelId="{EE4DF0E6-F3F6-4310-BCDB-8208725046BE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produire du biogaz dans les abattoirs du Mali pour la production d’électricité et de froid ;</a:t>
          </a:r>
        </a:p>
      </dgm:t>
    </dgm:pt>
    <dgm:pt modelId="{C7C37088-46BA-4127-A463-90F78754FAC6}" type="parTrans" cxnId="{9C72387E-5167-4EA3-A1CF-E6C9AF65468C}">
      <dgm:prSet/>
      <dgm:spPr/>
      <dgm:t>
        <a:bodyPr/>
        <a:lstStyle/>
        <a:p>
          <a:endParaRPr lang="fr-FR"/>
        </a:p>
      </dgm:t>
    </dgm:pt>
    <dgm:pt modelId="{311809E1-2020-4211-B9EE-1F9E171ECE35}" type="sibTrans" cxnId="{9C72387E-5167-4EA3-A1CF-E6C9AF65468C}">
      <dgm:prSet/>
      <dgm:spPr/>
      <dgm:t>
        <a:bodyPr/>
        <a:lstStyle/>
        <a:p>
          <a:endParaRPr lang="fr-FR"/>
        </a:p>
      </dgm:t>
    </dgm:pt>
    <dgm:pt modelId="{EF4F9F49-CE3D-4F61-90C1-466EC0F58F58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valoriser les huiles usagées en Biocarburant.</a:t>
          </a:r>
        </a:p>
      </dgm:t>
    </dgm:pt>
    <dgm:pt modelId="{106E19B0-D356-4D8B-AC45-443A9237B735}" type="parTrans" cxnId="{E8455C1C-F42D-4728-B151-B3842C58D674}">
      <dgm:prSet/>
      <dgm:spPr/>
      <dgm:t>
        <a:bodyPr/>
        <a:lstStyle/>
        <a:p>
          <a:endParaRPr lang="fr-FR"/>
        </a:p>
      </dgm:t>
    </dgm:pt>
    <dgm:pt modelId="{41525C83-1692-4550-9BDB-33DC4ED16FD0}" type="sibTrans" cxnId="{E8455C1C-F42D-4728-B151-B3842C58D674}">
      <dgm:prSet/>
      <dgm:spPr/>
      <dgm:t>
        <a:bodyPr/>
        <a:lstStyle/>
        <a:p>
          <a:endParaRPr lang="fr-FR"/>
        </a:p>
      </dgm:t>
    </dgm:pt>
    <dgm:pt modelId="{0937818D-6552-4F11-9728-A7478BE3C71A}" type="pres">
      <dgm:prSet presAssocID="{A661368C-279E-4AA9-98E8-81BA1F21615D}" presName="linearFlow" presStyleCnt="0">
        <dgm:presLayoutVars>
          <dgm:resizeHandles val="exact"/>
        </dgm:presLayoutVars>
      </dgm:prSet>
      <dgm:spPr/>
    </dgm:pt>
    <dgm:pt modelId="{2912DAFC-7679-470B-A026-2EE71D5C3DED}" type="pres">
      <dgm:prSet presAssocID="{46A178A2-9EDB-4659-B4A7-24BBA0648C9B}" presName="node" presStyleLbl="node1" presStyleIdx="0" presStyleCnt="1" custScaleX="485185" custScaleY="404218" custLinFactNeighborY="-20695">
        <dgm:presLayoutVars>
          <dgm:bulletEnabled val="1"/>
        </dgm:presLayoutVars>
      </dgm:prSet>
      <dgm:spPr/>
    </dgm:pt>
  </dgm:ptLst>
  <dgm:cxnLst>
    <dgm:cxn modelId="{DA744604-9565-4E3B-B3C2-7CDF6E3CFA0F}" type="presOf" srcId="{1125C20C-0C02-4924-BDBD-5EE522A54979}" destId="{2912DAFC-7679-470B-A026-2EE71D5C3DED}" srcOrd="0" destOrd="2" presId="urn:microsoft.com/office/officeart/2005/8/layout/process2"/>
    <dgm:cxn modelId="{E8455C1C-F42D-4728-B151-B3842C58D674}" srcId="{46A178A2-9EDB-4659-B4A7-24BBA0648C9B}" destId="{EF4F9F49-CE3D-4F61-90C1-466EC0F58F58}" srcOrd="5" destOrd="0" parTransId="{106E19B0-D356-4D8B-AC45-443A9237B735}" sibTransId="{41525C83-1692-4550-9BDB-33DC4ED16FD0}"/>
    <dgm:cxn modelId="{0EB2A925-9115-4F92-865C-9585BAB51928}" type="presOf" srcId="{33B4A311-9F5A-40B2-92A2-D01FB1DC954B}" destId="{2912DAFC-7679-470B-A026-2EE71D5C3DED}" srcOrd="0" destOrd="1" presId="urn:microsoft.com/office/officeart/2005/8/layout/process2"/>
    <dgm:cxn modelId="{2216D02B-C167-4B95-9829-EAD08C511D3A}" type="presOf" srcId="{E45712C4-3115-4FA8-8307-F9705ECFCBCC}" destId="{2912DAFC-7679-470B-A026-2EE71D5C3DED}" srcOrd="0" destOrd="3" presId="urn:microsoft.com/office/officeart/2005/8/layout/process2"/>
    <dgm:cxn modelId="{3A64E12B-49EE-4952-A5A9-84696BA8EEAF}" srcId="{46A178A2-9EDB-4659-B4A7-24BBA0648C9B}" destId="{33B4A311-9F5A-40B2-92A2-D01FB1DC954B}" srcOrd="0" destOrd="0" parTransId="{CCC4874E-2C5A-40D1-AD4E-0F00A0E0D202}" sibTransId="{4AB2B524-A1A8-43B0-A905-DC666F300785}"/>
    <dgm:cxn modelId="{9A485D33-4D1C-4661-8163-A39A8F5D437B}" type="presOf" srcId="{EE4DF0E6-F3F6-4310-BCDB-8208725046BE}" destId="{2912DAFC-7679-470B-A026-2EE71D5C3DED}" srcOrd="0" destOrd="5" presId="urn:microsoft.com/office/officeart/2005/8/layout/process2"/>
    <dgm:cxn modelId="{7A365567-729A-4A39-A4FA-ABC6A34CB10F}" srcId="{46A178A2-9EDB-4659-B4A7-24BBA0648C9B}" destId="{E45712C4-3115-4FA8-8307-F9705ECFCBCC}" srcOrd="2" destOrd="0" parTransId="{C2895436-5C38-468C-9BA3-9C11E41AD81A}" sibTransId="{7CE6B183-C838-49B4-BB2B-98A2C9AA8C15}"/>
    <dgm:cxn modelId="{9C72387E-5167-4EA3-A1CF-E6C9AF65468C}" srcId="{46A178A2-9EDB-4659-B4A7-24BBA0648C9B}" destId="{EE4DF0E6-F3F6-4310-BCDB-8208725046BE}" srcOrd="4" destOrd="0" parTransId="{C7C37088-46BA-4127-A463-90F78754FAC6}" sibTransId="{311809E1-2020-4211-B9EE-1F9E171ECE35}"/>
    <dgm:cxn modelId="{F1F7A87E-92CE-46E5-B675-C5F49BCF9BC5}" type="presOf" srcId="{A661368C-279E-4AA9-98E8-81BA1F21615D}" destId="{0937818D-6552-4F11-9728-A7478BE3C71A}" srcOrd="0" destOrd="0" presId="urn:microsoft.com/office/officeart/2005/8/layout/process2"/>
    <dgm:cxn modelId="{DD5C5E88-60B3-41B2-8EC9-51B2FFD22DA3}" srcId="{46A178A2-9EDB-4659-B4A7-24BBA0648C9B}" destId="{1125C20C-0C02-4924-BDBD-5EE522A54979}" srcOrd="1" destOrd="0" parTransId="{1246E0FC-BCE0-4C7D-9BAB-639754C173A1}" sibTransId="{10A77DB3-83E1-4159-94EA-4BFB5AD44591}"/>
    <dgm:cxn modelId="{4A3D8595-A014-4A91-A89C-59888A38F9E1}" type="presOf" srcId="{EF4F9F49-CE3D-4F61-90C1-466EC0F58F58}" destId="{2912DAFC-7679-470B-A026-2EE71D5C3DED}" srcOrd="0" destOrd="6" presId="urn:microsoft.com/office/officeart/2005/8/layout/process2"/>
    <dgm:cxn modelId="{85A4AB96-FE02-458A-A5A2-52F8D7E91FBA}" type="presOf" srcId="{19F6BB82-893E-4AD6-8808-8BDA8CF6DA5F}" destId="{2912DAFC-7679-470B-A026-2EE71D5C3DED}" srcOrd="0" destOrd="7" presId="urn:microsoft.com/office/officeart/2005/8/layout/process2"/>
    <dgm:cxn modelId="{1EC35D9F-DB2F-41AE-BF51-95692822F487}" srcId="{46A178A2-9EDB-4659-B4A7-24BBA0648C9B}" destId="{19F6BB82-893E-4AD6-8808-8BDA8CF6DA5F}" srcOrd="6" destOrd="0" parTransId="{D43166C7-C014-4158-9D99-1FF99CE5C2BF}" sibTransId="{96FF7AD5-7452-4A14-93A1-53B108628122}"/>
    <dgm:cxn modelId="{6AE594C0-B19E-4161-B5FF-D15932FA63CA}" type="presOf" srcId="{00781F4B-4A42-40BF-8578-445A805002CB}" destId="{2912DAFC-7679-470B-A026-2EE71D5C3DED}" srcOrd="0" destOrd="4" presId="urn:microsoft.com/office/officeart/2005/8/layout/process2"/>
    <dgm:cxn modelId="{E8C025CB-518E-4637-AD15-8554C03E876A}" srcId="{46A178A2-9EDB-4659-B4A7-24BBA0648C9B}" destId="{00781F4B-4A42-40BF-8578-445A805002CB}" srcOrd="3" destOrd="0" parTransId="{4673BCC0-3E66-4254-A08F-96B9E8821964}" sibTransId="{C52BC083-0748-4924-B584-C7F435CEC936}"/>
    <dgm:cxn modelId="{50A9CED2-D0A9-47FA-8B23-9DF1415B3773}" srcId="{A661368C-279E-4AA9-98E8-81BA1F21615D}" destId="{46A178A2-9EDB-4659-B4A7-24BBA0648C9B}" srcOrd="0" destOrd="0" parTransId="{32127F53-67D5-4D5D-8B72-6EC0B0270D40}" sibTransId="{709CE18D-7BE3-4F68-B81E-87A7FE5B8146}"/>
    <dgm:cxn modelId="{60A9FCFB-053F-4D94-A635-0EBFC830199F}" type="presOf" srcId="{46A178A2-9EDB-4659-B4A7-24BBA0648C9B}" destId="{2912DAFC-7679-470B-A026-2EE71D5C3DED}" srcOrd="0" destOrd="0" presId="urn:microsoft.com/office/officeart/2005/8/layout/process2"/>
    <dgm:cxn modelId="{6563DE43-665A-43A4-8F7F-D659C5B250F6}" type="presParOf" srcId="{0937818D-6552-4F11-9728-A7478BE3C71A}" destId="{2912DAFC-7679-470B-A026-2EE71D5C3DED}" srcOrd="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61368C-279E-4AA9-98E8-81BA1F216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A178A2-9EDB-4659-B4A7-24BBA0648C9B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00000"/>
            </a:lnSpc>
          </a:pPr>
          <a:endParaRPr lang="fr-FR" sz="1800" b="1" dirty="0">
            <a:solidFill>
              <a:schemeClr val="tx1"/>
            </a:solidFill>
          </a:endParaRPr>
        </a:p>
      </dgm:t>
    </dgm:pt>
    <dgm:pt modelId="{32127F53-67D5-4D5D-8B72-6EC0B0270D40}" type="parTrans" cxnId="{50A9CED2-D0A9-47FA-8B23-9DF1415B3773}">
      <dgm:prSet/>
      <dgm:spPr/>
      <dgm:t>
        <a:bodyPr/>
        <a:lstStyle/>
        <a:p>
          <a:endParaRPr lang="fr-FR"/>
        </a:p>
      </dgm:t>
    </dgm:pt>
    <dgm:pt modelId="{709CE18D-7BE3-4F68-B81E-87A7FE5B8146}" type="sibTrans" cxnId="{50A9CED2-D0A9-47FA-8B23-9DF1415B3773}">
      <dgm:prSet/>
      <dgm:spPr/>
      <dgm:t>
        <a:bodyPr/>
        <a:lstStyle/>
        <a:p>
          <a:endParaRPr lang="fr-FR"/>
        </a:p>
      </dgm:t>
    </dgm:pt>
    <dgm:pt modelId="{19F6BB82-893E-4AD6-8808-8BDA8CF6DA5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100000"/>
            </a:lnSpc>
          </a:pPr>
          <a:endParaRPr lang="fr-FR" sz="1800" dirty="0">
            <a:solidFill>
              <a:schemeClr val="tx1"/>
            </a:solidFill>
          </a:endParaRPr>
        </a:p>
      </dgm:t>
    </dgm:pt>
    <dgm:pt modelId="{D43166C7-C014-4158-9D99-1FF99CE5C2BF}" type="parTrans" cxnId="{1EC35D9F-DB2F-41AE-BF51-95692822F487}">
      <dgm:prSet/>
      <dgm:spPr/>
      <dgm:t>
        <a:bodyPr/>
        <a:lstStyle/>
        <a:p>
          <a:endParaRPr lang="fr-FR"/>
        </a:p>
      </dgm:t>
    </dgm:pt>
    <dgm:pt modelId="{96FF7AD5-7452-4A14-93A1-53B108628122}" type="sibTrans" cxnId="{1EC35D9F-DB2F-41AE-BF51-95692822F487}">
      <dgm:prSet/>
      <dgm:spPr/>
      <dgm:t>
        <a:bodyPr/>
        <a:lstStyle/>
        <a:p>
          <a:endParaRPr lang="fr-FR"/>
        </a:p>
      </dgm:t>
    </dgm:pt>
    <dgm:pt modelId="{A82419F5-2810-446D-9A4B-FD4048290B4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Faire la promotion du sous-secteur de la bioénergie et sa prise en compte dans le mix-énergétique ; </a:t>
          </a:r>
        </a:p>
      </dgm:t>
    </dgm:pt>
    <dgm:pt modelId="{9ECB8A33-ACE2-4DEC-AF6C-ADD8BA48202F}" type="parTrans" cxnId="{E476DE9C-EB79-4ECF-A5EB-8FC41E5F802A}">
      <dgm:prSet/>
      <dgm:spPr/>
      <dgm:t>
        <a:bodyPr/>
        <a:lstStyle/>
        <a:p>
          <a:endParaRPr lang="fr-FR"/>
        </a:p>
      </dgm:t>
    </dgm:pt>
    <dgm:pt modelId="{9272BDBD-915F-4D97-92AD-191EB24FA36E}" type="sibTrans" cxnId="{E476DE9C-EB79-4ECF-A5EB-8FC41E5F802A}">
      <dgm:prSet/>
      <dgm:spPr/>
      <dgm:t>
        <a:bodyPr/>
        <a:lstStyle/>
        <a:p>
          <a:endParaRPr lang="fr-FR"/>
        </a:p>
      </dgm:t>
    </dgm:pt>
    <dgm:pt modelId="{231F4C33-7A71-47A3-ABEB-9E8B9A3488C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Soutenir le programme de développement des bioénergies ;</a:t>
          </a:r>
        </a:p>
      </dgm:t>
    </dgm:pt>
    <dgm:pt modelId="{83846EC2-DCFC-4ACE-9C5E-B5F58D7391CF}" type="parTrans" cxnId="{B7581F70-F9A3-4ADB-911F-5FFE67114956}">
      <dgm:prSet/>
      <dgm:spPr/>
      <dgm:t>
        <a:bodyPr/>
        <a:lstStyle/>
        <a:p>
          <a:endParaRPr lang="fr-FR"/>
        </a:p>
      </dgm:t>
    </dgm:pt>
    <dgm:pt modelId="{8E066DDA-53D2-47A3-B900-A5668F07D7CB}" type="sibTrans" cxnId="{B7581F70-F9A3-4ADB-911F-5FFE67114956}">
      <dgm:prSet/>
      <dgm:spPr/>
      <dgm:t>
        <a:bodyPr/>
        <a:lstStyle/>
        <a:p>
          <a:endParaRPr lang="fr-FR"/>
        </a:p>
      </dgm:t>
    </dgm:pt>
    <dgm:pt modelId="{652B5FC5-F868-40AE-8558-BC6EB21A9B6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Être les </a:t>
          </a:r>
          <a:r>
            <a:rPr lang="fr-FR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AMBASSADEURS</a:t>
          </a:r>
          <a:r>
            <a:rPr lang="fr-FR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 bioénergies.</a:t>
          </a:r>
          <a:endParaRPr lang="fr-FR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7E2A4-B68A-4FD7-A9F8-9D23BAEC2813}" type="parTrans" cxnId="{5D22154C-299D-43CA-A011-164AE5AF2CBF}">
      <dgm:prSet/>
      <dgm:spPr/>
      <dgm:t>
        <a:bodyPr/>
        <a:lstStyle/>
        <a:p>
          <a:endParaRPr lang="fr-FR"/>
        </a:p>
      </dgm:t>
    </dgm:pt>
    <dgm:pt modelId="{B11CF8CE-F1A2-49C8-A3DC-0D14CCD2DBB4}" type="sibTrans" cxnId="{5D22154C-299D-43CA-A011-164AE5AF2CBF}">
      <dgm:prSet/>
      <dgm:spPr/>
      <dgm:t>
        <a:bodyPr/>
        <a:lstStyle/>
        <a:p>
          <a:endParaRPr lang="fr-FR"/>
        </a:p>
      </dgm:t>
    </dgm:pt>
    <dgm:pt modelId="{33B4A311-9F5A-40B2-92A2-D01FB1DC954B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Soutenir le secteur des bioénergies à travers la mise en place d’un fonds de développement ;</a:t>
          </a:r>
        </a:p>
      </dgm:t>
    </dgm:pt>
    <dgm:pt modelId="{4AB2B524-A1A8-43B0-A905-DC666F300785}" type="sibTrans" cxnId="{3A64E12B-49EE-4952-A5A9-84696BA8EEAF}">
      <dgm:prSet/>
      <dgm:spPr/>
      <dgm:t>
        <a:bodyPr/>
        <a:lstStyle/>
        <a:p>
          <a:endParaRPr lang="fr-FR"/>
        </a:p>
      </dgm:t>
    </dgm:pt>
    <dgm:pt modelId="{CCC4874E-2C5A-40D1-AD4E-0F00A0E0D202}" type="parTrans" cxnId="{3A64E12B-49EE-4952-A5A9-84696BA8EEAF}">
      <dgm:prSet/>
      <dgm:spPr/>
      <dgm:t>
        <a:bodyPr/>
        <a:lstStyle/>
        <a:p>
          <a:endParaRPr lang="fr-FR"/>
        </a:p>
      </dgm:t>
    </dgm:pt>
    <dgm:pt modelId="{0937818D-6552-4F11-9728-A7478BE3C71A}" type="pres">
      <dgm:prSet presAssocID="{A661368C-279E-4AA9-98E8-81BA1F21615D}" presName="linearFlow" presStyleCnt="0">
        <dgm:presLayoutVars>
          <dgm:resizeHandles val="exact"/>
        </dgm:presLayoutVars>
      </dgm:prSet>
      <dgm:spPr/>
    </dgm:pt>
    <dgm:pt modelId="{2912DAFC-7679-470B-A026-2EE71D5C3DED}" type="pres">
      <dgm:prSet presAssocID="{46A178A2-9EDB-4659-B4A7-24BBA0648C9B}" presName="node" presStyleLbl="node1" presStyleIdx="0" presStyleCnt="1" custScaleX="485185" custScaleY="57798" custLinFactNeighborY="-20695">
        <dgm:presLayoutVars>
          <dgm:bulletEnabled val="1"/>
        </dgm:presLayoutVars>
      </dgm:prSet>
      <dgm:spPr/>
    </dgm:pt>
  </dgm:ptLst>
  <dgm:cxnLst>
    <dgm:cxn modelId="{D9091105-EB82-45BE-ACBA-76A1DA469060}" type="presOf" srcId="{231F4C33-7A71-47A3-ABEB-9E8B9A3488C1}" destId="{2912DAFC-7679-470B-A026-2EE71D5C3DED}" srcOrd="0" destOrd="3" presId="urn:microsoft.com/office/officeart/2005/8/layout/process2"/>
    <dgm:cxn modelId="{3F37ED25-58BE-49A1-B54F-7C1228073FE9}" type="presOf" srcId="{A82419F5-2810-446D-9A4B-FD4048290B42}" destId="{2912DAFC-7679-470B-A026-2EE71D5C3DED}" srcOrd="0" destOrd="2" presId="urn:microsoft.com/office/officeart/2005/8/layout/process2"/>
    <dgm:cxn modelId="{3A64E12B-49EE-4952-A5A9-84696BA8EEAF}" srcId="{46A178A2-9EDB-4659-B4A7-24BBA0648C9B}" destId="{33B4A311-9F5A-40B2-92A2-D01FB1DC954B}" srcOrd="0" destOrd="0" parTransId="{CCC4874E-2C5A-40D1-AD4E-0F00A0E0D202}" sibTransId="{4AB2B524-A1A8-43B0-A905-DC666F300785}"/>
    <dgm:cxn modelId="{9D7E9D2C-4FC0-47C5-97D0-BE7A9B1668C6}" type="presOf" srcId="{A661368C-279E-4AA9-98E8-81BA1F21615D}" destId="{0937818D-6552-4F11-9728-A7478BE3C71A}" srcOrd="0" destOrd="0" presId="urn:microsoft.com/office/officeart/2005/8/layout/process2"/>
    <dgm:cxn modelId="{5D22154C-299D-43CA-A011-164AE5AF2CBF}" srcId="{46A178A2-9EDB-4659-B4A7-24BBA0648C9B}" destId="{652B5FC5-F868-40AE-8558-BC6EB21A9B64}" srcOrd="3" destOrd="0" parTransId="{1D37E2A4-B68A-4FD7-A9F8-9D23BAEC2813}" sibTransId="{B11CF8CE-F1A2-49C8-A3DC-0D14CCD2DBB4}"/>
    <dgm:cxn modelId="{B7581F70-F9A3-4ADB-911F-5FFE67114956}" srcId="{46A178A2-9EDB-4659-B4A7-24BBA0648C9B}" destId="{231F4C33-7A71-47A3-ABEB-9E8B9A3488C1}" srcOrd="2" destOrd="0" parTransId="{83846EC2-DCFC-4ACE-9C5E-B5F58D7391CF}" sibTransId="{8E066DDA-53D2-47A3-B900-A5668F07D7CB}"/>
    <dgm:cxn modelId="{9C847176-185A-4417-8338-9EF0A450D906}" type="presOf" srcId="{33B4A311-9F5A-40B2-92A2-D01FB1DC954B}" destId="{2912DAFC-7679-470B-A026-2EE71D5C3DED}" srcOrd="0" destOrd="1" presId="urn:microsoft.com/office/officeart/2005/8/layout/process2"/>
    <dgm:cxn modelId="{E476DE9C-EB79-4ECF-A5EB-8FC41E5F802A}" srcId="{46A178A2-9EDB-4659-B4A7-24BBA0648C9B}" destId="{A82419F5-2810-446D-9A4B-FD4048290B42}" srcOrd="1" destOrd="0" parTransId="{9ECB8A33-ACE2-4DEC-AF6C-ADD8BA48202F}" sibTransId="{9272BDBD-915F-4D97-92AD-191EB24FA36E}"/>
    <dgm:cxn modelId="{1EC35D9F-DB2F-41AE-BF51-95692822F487}" srcId="{46A178A2-9EDB-4659-B4A7-24BBA0648C9B}" destId="{19F6BB82-893E-4AD6-8808-8BDA8CF6DA5F}" srcOrd="4" destOrd="0" parTransId="{D43166C7-C014-4158-9D99-1FF99CE5C2BF}" sibTransId="{96FF7AD5-7452-4A14-93A1-53B108628122}"/>
    <dgm:cxn modelId="{4B090AB8-D765-4041-855A-0A18444964AA}" type="presOf" srcId="{46A178A2-9EDB-4659-B4A7-24BBA0648C9B}" destId="{2912DAFC-7679-470B-A026-2EE71D5C3DED}" srcOrd="0" destOrd="0" presId="urn:microsoft.com/office/officeart/2005/8/layout/process2"/>
    <dgm:cxn modelId="{652C53C1-5058-49D4-A01A-59925F2377E4}" type="presOf" srcId="{652B5FC5-F868-40AE-8558-BC6EB21A9B64}" destId="{2912DAFC-7679-470B-A026-2EE71D5C3DED}" srcOrd="0" destOrd="4" presId="urn:microsoft.com/office/officeart/2005/8/layout/process2"/>
    <dgm:cxn modelId="{0E50A5C1-1EB4-47C7-BC28-D49B32C7E5F3}" type="presOf" srcId="{19F6BB82-893E-4AD6-8808-8BDA8CF6DA5F}" destId="{2912DAFC-7679-470B-A026-2EE71D5C3DED}" srcOrd="0" destOrd="5" presId="urn:microsoft.com/office/officeart/2005/8/layout/process2"/>
    <dgm:cxn modelId="{50A9CED2-D0A9-47FA-8B23-9DF1415B3773}" srcId="{A661368C-279E-4AA9-98E8-81BA1F21615D}" destId="{46A178A2-9EDB-4659-B4A7-24BBA0648C9B}" srcOrd="0" destOrd="0" parTransId="{32127F53-67D5-4D5D-8B72-6EC0B0270D40}" sibTransId="{709CE18D-7BE3-4F68-B81E-87A7FE5B8146}"/>
    <dgm:cxn modelId="{20EBDEF3-7E3D-4703-A096-4B44094285EE}" type="presParOf" srcId="{0937818D-6552-4F11-9728-A7478BE3C71A}" destId="{2912DAFC-7679-470B-A026-2EE71D5C3DED}" srcOrd="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B004E-6C61-4E00-B36A-DA72FA8E5C5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6C01C0-0D83-4AAD-9BE8-D6DA1BBA7FA8}">
      <dgm:prSet phldrT="[Texte]" custT="1"/>
      <dgm:spPr>
        <a:noFill/>
        <a:ln>
          <a:noFill/>
        </a:ln>
      </dgm:spPr>
      <dgm:t>
        <a:bodyPr/>
        <a:lstStyle/>
        <a:p>
          <a:pPr algn="just" rtl="0">
            <a:lnSpc>
              <a:spcPct val="100000"/>
            </a:lnSpc>
          </a:pPr>
          <a:endParaRPr lang="fr-FR" sz="22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 rtl="0">
            <a:lnSpc>
              <a:spcPct val="100000"/>
            </a:lnSpc>
          </a:pPr>
          <a:r>
            <a:rPr lang="fr-FR" sz="22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Crée par l’Ordonnance </a:t>
          </a: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N° 09-006/P-RM du 04 mars 2009</a:t>
          </a:r>
          <a:r>
            <a:rPr lang="fr-FR" sz="22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l’Agence nationale de Développement des Biocarburants </a:t>
          </a: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(ANADEB) </a:t>
          </a:r>
          <a:r>
            <a:rPr lang="fr-FR" sz="22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 un Etablissement Public à caractère Administratif </a:t>
          </a: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(EPA)</a:t>
          </a:r>
          <a:r>
            <a:rPr lang="fr-FR" sz="22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doté de la personnalité morale et de l’autonomie financière.</a:t>
          </a:r>
        </a:p>
      </dgm:t>
    </dgm:pt>
    <dgm:pt modelId="{6145519A-3409-4E1E-BC5C-C5B90A1A3EFA}" type="parTrans" cxnId="{3BF6336F-2052-46C1-A5BE-1BC1FADCC5F7}">
      <dgm:prSet/>
      <dgm:spPr/>
      <dgm:t>
        <a:bodyPr/>
        <a:lstStyle/>
        <a:p>
          <a:endParaRPr lang="fr-FR"/>
        </a:p>
      </dgm:t>
    </dgm:pt>
    <dgm:pt modelId="{91C94249-5B59-42A6-B21E-23D83CF38AFF}" type="sibTrans" cxnId="{3BF6336F-2052-46C1-A5BE-1BC1FADCC5F7}">
      <dgm:prSet/>
      <dgm:spPr/>
      <dgm:t>
        <a:bodyPr/>
        <a:lstStyle/>
        <a:p>
          <a:endParaRPr lang="fr-FR"/>
        </a:p>
      </dgm:t>
    </dgm:pt>
    <dgm:pt modelId="{FF8C9556-9021-435A-BB55-DC34FF8FEB25}" type="pres">
      <dgm:prSet presAssocID="{1A9B004E-6C61-4E00-B36A-DA72FA8E5C5A}" presName="diagram" presStyleCnt="0">
        <dgm:presLayoutVars>
          <dgm:dir/>
        </dgm:presLayoutVars>
      </dgm:prSet>
      <dgm:spPr/>
    </dgm:pt>
    <dgm:pt modelId="{2814D6CF-8EB1-48F7-971C-9C38E25F2638}" type="pres">
      <dgm:prSet presAssocID="{BD6C01C0-0D83-4AAD-9BE8-D6DA1BBA7FA8}" presName="composite" presStyleCnt="0"/>
      <dgm:spPr/>
    </dgm:pt>
    <dgm:pt modelId="{8E6C50AD-4BDE-4D60-9005-6A958A80C89C}" type="pres">
      <dgm:prSet presAssocID="{BD6C01C0-0D83-4AAD-9BE8-D6DA1BBA7FA8}" presName="Image" presStyleLbl="bgShp" presStyleIdx="0" presStyleCnt="1" custScaleX="68935" custScaleY="66613" custLinFactNeighborX="-5426" custLinFactNeighborY="-175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B475E951-A96D-47E1-B886-E71886AD53F8}" type="pres">
      <dgm:prSet presAssocID="{BD6C01C0-0D83-4AAD-9BE8-D6DA1BBA7FA8}" presName="Parent" presStyleLbl="node0" presStyleIdx="0" presStyleCnt="1" custScaleX="122807" custScaleY="291994" custLinFactNeighborX="1032" custLinFactNeighborY="90166">
        <dgm:presLayoutVars>
          <dgm:bulletEnabled val="1"/>
        </dgm:presLayoutVars>
      </dgm:prSet>
      <dgm:spPr/>
    </dgm:pt>
  </dgm:ptLst>
  <dgm:cxnLst>
    <dgm:cxn modelId="{3BF6336F-2052-46C1-A5BE-1BC1FADCC5F7}" srcId="{1A9B004E-6C61-4E00-B36A-DA72FA8E5C5A}" destId="{BD6C01C0-0D83-4AAD-9BE8-D6DA1BBA7FA8}" srcOrd="0" destOrd="0" parTransId="{6145519A-3409-4E1E-BC5C-C5B90A1A3EFA}" sibTransId="{91C94249-5B59-42A6-B21E-23D83CF38AFF}"/>
    <dgm:cxn modelId="{C4D8C28F-6051-454E-8320-D0CF9B4980C5}" type="presOf" srcId="{1A9B004E-6C61-4E00-B36A-DA72FA8E5C5A}" destId="{FF8C9556-9021-435A-BB55-DC34FF8FEB25}" srcOrd="0" destOrd="0" presId="urn:microsoft.com/office/officeart/2008/layout/BendingPictureCaption"/>
    <dgm:cxn modelId="{B163DFFA-5C21-4F80-BBD3-5A6F495B89B1}" type="presOf" srcId="{BD6C01C0-0D83-4AAD-9BE8-D6DA1BBA7FA8}" destId="{B475E951-A96D-47E1-B886-E71886AD53F8}" srcOrd="0" destOrd="0" presId="urn:microsoft.com/office/officeart/2008/layout/BendingPictureCaption"/>
    <dgm:cxn modelId="{357822B4-BF62-4F8D-ACFD-84C944A7F35C}" type="presParOf" srcId="{FF8C9556-9021-435A-BB55-DC34FF8FEB25}" destId="{2814D6CF-8EB1-48F7-971C-9C38E25F2638}" srcOrd="0" destOrd="0" presId="urn:microsoft.com/office/officeart/2008/layout/BendingPictureCaption"/>
    <dgm:cxn modelId="{7BBE3759-8311-4A77-B1DE-C5F8EEE7F2F8}" type="presParOf" srcId="{2814D6CF-8EB1-48F7-971C-9C38E25F2638}" destId="{8E6C50AD-4BDE-4D60-9005-6A958A80C89C}" srcOrd="0" destOrd="0" presId="urn:microsoft.com/office/officeart/2008/layout/BendingPictureCaption"/>
    <dgm:cxn modelId="{15B486FB-4FD7-4A5B-A17F-BEC30945F48A}" type="presParOf" srcId="{2814D6CF-8EB1-48F7-971C-9C38E25F2638}" destId="{B475E951-A96D-47E1-B886-E71886AD53F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1368C-279E-4AA9-98E8-81BA1F216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FD0E8E9-5613-49CB-B05F-0BC7714CABA7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l"/>
          <a:r>
            <a:rPr lang="fr-F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Mission principale </a:t>
          </a:r>
        </a:p>
        <a:p>
          <a:pPr algn="l"/>
          <a:r>
            <a:rPr lang="fr-FR" sz="2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Promouvoir les biocarburants/bioénergies sur toute l’étendue du territoire national,</a:t>
          </a:r>
        </a:p>
      </dgm:t>
    </dgm:pt>
    <dgm:pt modelId="{43B20C6A-CCE1-4A0B-A741-5E48BE9E7E15}" type="parTrans" cxnId="{489B43DD-A107-4923-8F1D-C4BB08BEF87D}">
      <dgm:prSet/>
      <dgm:spPr/>
      <dgm:t>
        <a:bodyPr/>
        <a:lstStyle/>
        <a:p>
          <a:endParaRPr lang="fr-FR"/>
        </a:p>
      </dgm:t>
    </dgm:pt>
    <dgm:pt modelId="{5612440D-D142-450F-86E7-CE20074EECA3}" type="sibTrans" cxnId="{489B43DD-A107-4923-8F1D-C4BB08BEF87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fr-FR"/>
        </a:p>
      </dgm:t>
    </dgm:pt>
    <dgm:pt modelId="{46A178A2-9EDB-4659-B4A7-24BBA0648C9B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90000"/>
            </a:lnSpc>
          </a:pPr>
          <a:r>
            <a:rPr lang="fr-FR" sz="2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Missions Spécifiques</a:t>
          </a:r>
        </a:p>
      </dgm:t>
    </dgm:pt>
    <dgm:pt modelId="{32127F53-67D5-4D5D-8B72-6EC0B0270D40}" type="parTrans" cxnId="{50A9CED2-D0A9-47FA-8B23-9DF1415B3773}">
      <dgm:prSet/>
      <dgm:spPr/>
      <dgm:t>
        <a:bodyPr/>
        <a:lstStyle/>
        <a:p>
          <a:endParaRPr lang="fr-FR"/>
        </a:p>
      </dgm:t>
    </dgm:pt>
    <dgm:pt modelId="{709CE18D-7BE3-4F68-B81E-87A7FE5B8146}" type="sibTrans" cxnId="{50A9CED2-D0A9-47FA-8B23-9DF1415B3773}">
      <dgm:prSet/>
      <dgm:spPr/>
      <dgm:t>
        <a:bodyPr/>
        <a:lstStyle/>
        <a:p>
          <a:endParaRPr lang="fr-FR"/>
        </a:p>
      </dgm:t>
    </dgm:pt>
    <dgm:pt modelId="{B881C820-E99C-4F0A-95F6-0E0B775E6C46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Participer à la définition des normes en matière de biocarburants et au suivi  de la mise en œuvre de ces normes;   </a:t>
          </a:r>
        </a:p>
      </dgm:t>
    </dgm:pt>
    <dgm:pt modelId="{4A4BC2D6-1919-44B1-8DDF-990DD20A84D6}" type="parTrans" cxnId="{1D0F55BB-3F6A-4BE1-961E-BB9FCE2AEB24}">
      <dgm:prSet/>
      <dgm:spPr/>
      <dgm:t>
        <a:bodyPr/>
        <a:lstStyle/>
        <a:p>
          <a:endParaRPr lang="fr-FR"/>
        </a:p>
      </dgm:t>
    </dgm:pt>
    <dgm:pt modelId="{DF7F8136-BDE9-4754-A08F-96AE53E06DBB}" type="sibTrans" cxnId="{1D0F55BB-3F6A-4BE1-961E-BB9FCE2AEB24}">
      <dgm:prSet/>
      <dgm:spPr/>
      <dgm:t>
        <a:bodyPr/>
        <a:lstStyle/>
        <a:p>
          <a:endParaRPr lang="fr-FR"/>
        </a:p>
      </dgm:t>
    </dgm:pt>
    <dgm:pt modelId="{F1AE0775-6D88-46DA-BD05-731F2B0FFFE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Veiller à la disponibilité permanente des biocarburants/b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ioénergies</a:t>
          </a: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sur le marché ;</a:t>
          </a:r>
        </a:p>
      </dgm:t>
    </dgm:pt>
    <dgm:pt modelId="{2D07F921-0424-477C-8D64-1F03A1668DCA}" type="parTrans" cxnId="{8D38CDCE-CC4E-4781-9453-28E1AE8010D7}">
      <dgm:prSet/>
      <dgm:spPr/>
      <dgm:t>
        <a:bodyPr/>
        <a:lstStyle/>
        <a:p>
          <a:endParaRPr lang="fr-FR"/>
        </a:p>
      </dgm:t>
    </dgm:pt>
    <dgm:pt modelId="{6E7D1816-07C0-4F01-9F7E-5CD0A4B87F9E}" type="sibTrans" cxnId="{8D38CDCE-CC4E-4781-9453-28E1AE8010D7}">
      <dgm:prSet/>
      <dgm:spPr/>
      <dgm:t>
        <a:bodyPr/>
        <a:lstStyle/>
        <a:p>
          <a:endParaRPr lang="fr-FR"/>
        </a:p>
      </dgm:t>
    </dgm:pt>
    <dgm:pt modelId="{A15A5D90-4487-4BF0-8AC7-E7D1F2F49A8E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Etablir les bases et mécanismes de tarification et participer à l’élaboration de la stratégie des prix des biocarburants/bioénergies ;</a:t>
          </a:r>
        </a:p>
      </dgm:t>
    </dgm:pt>
    <dgm:pt modelId="{FE1CEC21-5A25-4310-BA10-5D0FA4273A3E}" type="parTrans" cxnId="{28DBCF48-F49E-477C-9A59-0B7900489B90}">
      <dgm:prSet/>
      <dgm:spPr/>
      <dgm:t>
        <a:bodyPr/>
        <a:lstStyle/>
        <a:p>
          <a:endParaRPr lang="fr-FR"/>
        </a:p>
      </dgm:t>
    </dgm:pt>
    <dgm:pt modelId="{DE19121A-723F-44C7-BDC3-56AFF98D39FC}" type="sibTrans" cxnId="{28DBCF48-F49E-477C-9A59-0B7900489B90}">
      <dgm:prSet/>
      <dgm:spPr/>
      <dgm:t>
        <a:bodyPr/>
        <a:lstStyle/>
        <a:p>
          <a:endParaRPr lang="fr-FR"/>
        </a:p>
      </dgm:t>
    </dgm:pt>
    <dgm:pt modelId="{8ADB0F26-40C0-4973-B2F4-16C1107E1F3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Appuyer la recherche-développement sur les biocarburants/bioénergies ;</a:t>
          </a:r>
        </a:p>
      </dgm:t>
    </dgm:pt>
    <dgm:pt modelId="{948744B9-B96F-40F1-90B3-0F8ECB10E118}" type="parTrans" cxnId="{536CC9C1-48E6-4895-93BB-82F94749AF2C}">
      <dgm:prSet/>
      <dgm:spPr/>
      <dgm:t>
        <a:bodyPr/>
        <a:lstStyle/>
        <a:p>
          <a:endParaRPr lang="fr-FR"/>
        </a:p>
      </dgm:t>
    </dgm:pt>
    <dgm:pt modelId="{AF44B5DD-013D-4C79-9A1F-35D7E7EB2693}" type="sibTrans" cxnId="{536CC9C1-48E6-4895-93BB-82F94749AF2C}">
      <dgm:prSet/>
      <dgm:spPr/>
      <dgm:t>
        <a:bodyPr/>
        <a:lstStyle/>
        <a:p>
          <a:endParaRPr lang="fr-FR"/>
        </a:p>
      </dgm:t>
    </dgm:pt>
    <dgm:pt modelId="{9CA94491-9B67-419B-9168-BDF77F0176CE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Former, encadrer, et suivre les transformateurs, artisans et industriels des produits à base des bioénergies ;</a:t>
          </a:r>
        </a:p>
      </dgm:t>
    </dgm:pt>
    <dgm:pt modelId="{F38DE379-42EE-48DA-BC45-AE5EECCAB2DB}" type="parTrans" cxnId="{CE2AEF47-9896-4E5A-BCB4-479E394BE4BA}">
      <dgm:prSet/>
      <dgm:spPr/>
      <dgm:t>
        <a:bodyPr/>
        <a:lstStyle/>
        <a:p>
          <a:endParaRPr lang="fr-FR"/>
        </a:p>
      </dgm:t>
    </dgm:pt>
    <dgm:pt modelId="{5BE21E89-DE53-483C-B979-72E1FC573CF8}" type="sibTrans" cxnId="{CE2AEF47-9896-4E5A-BCB4-479E394BE4BA}">
      <dgm:prSet/>
      <dgm:spPr/>
      <dgm:t>
        <a:bodyPr/>
        <a:lstStyle/>
        <a:p>
          <a:endParaRPr lang="fr-FR"/>
        </a:p>
      </dgm:t>
    </dgm:pt>
    <dgm:pt modelId="{9BB3240D-3D32-4203-A0F4-6303E5027E19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Suivre et évaluer les activités des operateurs intervenant dans le secteur ;</a:t>
          </a:r>
        </a:p>
      </dgm:t>
    </dgm:pt>
    <dgm:pt modelId="{97ACCEC1-B361-425E-BCB7-D9DE63B5F3EA}" type="parTrans" cxnId="{E5F37F50-065E-4EEF-9077-0AC4351D6B57}">
      <dgm:prSet/>
      <dgm:spPr/>
      <dgm:t>
        <a:bodyPr/>
        <a:lstStyle/>
        <a:p>
          <a:endParaRPr lang="fr-FR"/>
        </a:p>
      </dgm:t>
    </dgm:pt>
    <dgm:pt modelId="{CD4BE607-4F1A-4ECA-930E-FF7DF31CE869}" type="sibTrans" cxnId="{E5F37F50-065E-4EEF-9077-0AC4351D6B57}">
      <dgm:prSet/>
      <dgm:spPr/>
      <dgm:t>
        <a:bodyPr/>
        <a:lstStyle/>
        <a:p>
          <a:endParaRPr lang="fr-FR"/>
        </a:p>
      </dgm:t>
    </dgm:pt>
    <dgm:pt modelId="{858CBCB1-8A76-4DF0-9324-CEA6ABA2551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Assurer la concertation entre partenaires nationaux et internationaux du domaine des bioénergies pour favoriser les échanges technologiques et développer le partenariat.</a:t>
          </a:r>
        </a:p>
      </dgm:t>
    </dgm:pt>
    <dgm:pt modelId="{A8D0A7F8-EDF1-4BE2-88C4-C51D455EB80D}" type="parTrans" cxnId="{0D76D619-ABD4-4D31-ADB1-83257DEDFB2F}">
      <dgm:prSet/>
      <dgm:spPr/>
      <dgm:t>
        <a:bodyPr/>
        <a:lstStyle/>
        <a:p>
          <a:endParaRPr lang="fr-FR"/>
        </a:p>
      </dgm:t>
    </dgm:pt>
    <dgm:pt modelId="{B53CCB21-27A9-4EF3-A840-D5DCE375EAFB}" type="sibTrans" cxnId="{0D76D619-ABD4-4D31-ADB1-83257DEDFB2F}">
      <dgm:prSet/>
      <dgm:spPr/>
      <dgm:t>
        <a:bodyPr/>
        <a:lstStyle/>
        <a:p>
          <a:endParaRPr lang="fr-FR"/>
        </a:p>
      </dgm:t>
    </dgm:pt>
    <dgm:pt modelId="{0937818D-6552-4F11-9728-A7478BE3C71A}" type="pres">
      <dgm:prSet presAssocID="{A661368C-279E-4AA9-98E8-81BA1F21615D}" presName="linearFlow" presStyleCnt="0">
        <dgm:presLayoutVars>
          <dgm:resizeHandles val="exact"/>
        </dgm:presLayoutVars>
      </dgm:prSet>
      <dgm:spPr/>
    </dgm:pt>
    <dgm:pt modelId="{E3547F6F-5AAE-4C06-8F03-0841023EF86C}" type="pres">
      <dgm:prSet presAssocID="{AFD0E8E9-5613-49CB-B05F-0BC7714CABA7}" presName="node" presStyleLbl="node1" presStyleIdx="0" presStyleCnt="2" custScaleX="485185" custScaleY="75205" custLinFactNeighborY="11245">
        <dgm:presLayoutVars>
          <dgm:bulletEnabled val="1"/>
        </dgm:presLayoutVars>
      </dgm:prSet>
      <dgm:spPr/>
    </dgm:pt>
    <dgm:pt modelId="{39DD558A-4A48-4651-BAFB-916EE0D2139F}" type="pres">
      <dgm:prSet presAssocID="{5612440D-D142-450F-86E7-CE20074EECA3}" presName="sibTrans" presStyleLbl="sibTrans2D1" presStyleIdx="0" presStyleCnt="1" custFlipHor="1" custScaleX="80078" custLinFactNeighborX="-3547" custLinFactNeighborY="-9909"/>
      <dgm:spPr/>
    </dgm:pt>
    <dgm:pt modelId="{6451531D-579F-497C-AA64-7C49824EF7FD}" type="pres">
      <dgm:prSet presAssocID="{5612440D-D142-450F-86E7-CE20074EECA3}" presName="connectorText" presStyleLbl="sibTrans2D1" presStyleIdx="0" presStyleCnt="1"/>
      <dgm:spPr/>
    </dgm:pt>
    <dgm:pt modelId="{2912DAFC-7679-470B-A026-2EE71D5C3DED}" type="pres">
      <dgm:prSet presAssocID="{46A178A2-9EDB-4659-B4A7-24BBA0648C9B}" presName="node" presStyleLbl="node1" presStyleIdx="1" presStyleCnt="2" custScaleX="485185" custScaleY="464564" custLinFactNeighborY="-1503">
        <dgm:presLayoutVars>
          <dgm:bulletEnabled val="1"/>
        </dgm:presLayoutVars>
      </dgm:prSet>
      <dgm:spPr/>
    </dgm:pt>
  </dgm:ptLst>
  <dgm:cxnLst>
    <dgm:cxn modelId="{0D76D619-ABD4-4D31-ADB1-83257DEDFB2F}" srcId="{46A178A2-9EDB-4659-B4A7-24BBA0648C9B}" destId="{858CBCB1-8A76-4DF0-9324-CEA6ABA2551D}" srcOrd="6" destOrd="0" parTransId="{A8D0A7F8-EDF1-4BE2-88C4-C51D455EB80D}" sibTransId="{B53CCB21-27A9-4EF3-A840-D5DCE375EAFB}"/>
    <dgm:cxn modelId="{754D6A1C-49CD-408A-B84C-D4AD6CA4122A}" type="presOf" srcId="{9BB3240D-3D32-4203-A0F4-6303E5027E19}" destId="{2912DAFC-7679-470B-A026-2EE71D5C3DED}" srcOrd="0" destOrd="6" presId="urn:microsoft.com/office/officeart/2005/8/layout/process2"/>
    <dgm:cxn modelId="{D997441E-D8D0-4CE7-97F6-842465B54A2C}" type="presOf" srcId="{9CA94491-9B67-419B-9168-BDF77F0176CE}" destId="{2912DAFC-7679-470B-A026-2EE71D5C3DED}" srcOrd="0" destOrd="5" presId="urn:microsoft.com/office/officeart/2005/8/layout/process2"/>
    <dgm:cxn modelId="{93E7F926-038F-48AE-9C5D-F1F99F640BB9}" type="presOf" srcId="{858CBCB1-8A76-4DF0-9324-CEA6ABA2551D}" destId="{2912DAFC-7679-470B-A026-2EE71D5C3DED}" srcOrd="0" destOrd="7" presId="urn:microsoft.com/office/officeart/2005/8/layout/process2"/>
    <dgm:cxn modelId="{34C2903E-8EEE-4267-8A09-19BF35CECA69}" type="presOf" srcId="{F1AE0775-6D88-46DA-BD05-731F2B0FFFE3}" destId="{2912DAFC-7679-470B-A026-2EE71D5C3DED}" srcOrd="0" destOrd="2" presId="urn:microsoft.com/office/officeart/2005/8/layout/process2"/>
    <dgm:cxn modelId="{73D1BE65-7BD8-4F44-98C8-B920094F0434}" type="presOf" srcId="{AFD0E8E9-5613-49CB-B05F-0BC7714CABA7}" destId="{E3547F6F-5AAE-4C06-8F03-0841023EF86C}" srcOrd="0" destOrd="0" presId="urn:microsoft.com/office/officeart/2005/8/layout/process2"/>
    <dgm:cxn modelId="{CE2AEF47-9896-4E5A-BCB4-479E394BE4BA}" srcId="{46A178A2-9EDB-4659-B4A7-24BBA0648C9B}" destId="{9CA94491-9B67-419B-9168-BDF77F0176CE}" srcOrd="4" destOrd="0" parTransId="{F38DE379-42EE-48DA-BC45-AE5EECCAB2DB}" sibTransId="{5BE21E89-DE53-483C-B979-72E1FC573CF8}"/>
    <dgm:cxn modelId="{A6355468-F9DB-46CA-AD17-FC650C25AB29}" type="presOf" srcId="{B881C820-E99C-4F0A-95F6-0E0B775E6C46}" destId="{2912DAFC-7679-470B-A026-2EE71D5C3DED}" srcOrd="0" destOrd="1" presId="urn:microsoft.com/office/officeart/2005/8/layout/process2"/>
    <dgm:cxn modelId="{28DBCF48-F49E-477C-9A59-0B7900489B90}" srcId="{46A178A2-9EDB-4659-B4A7-24BBA0648C9B}" destId="{A15A5D90-4487-4BF0-8AC7-E7D1F2F49A8E}" srcOrd="2" destOrd="0" parTransId="{FE1CEC21-5A25-4310-BA10-5D0FA4273A3E}" sibTransId="{DE19121A-723F-44C7-BDC3-56AFF98D39FC}"/>
    <dgm:cxn modelId="{E5F37F50-065E-4EEF-9077-0AC4351D6B57}" srcId="{46A178A2-9EDB-4659-B4A7-24BBA0648C9B}" destId="{9BB3240D-3D32-4203-A0F4-6303E5027E19}" srcOrd="5" destOrd="0" parTransId="{97ACCEC1-B361-425E-BCB7-D9DE63B5F3EA}" sibTransId="{CD4BE607-4F1A-4ECA-930E-FF7DF31CE869}"/>
    <dgm:cxn modelId="{7D67B957-7697-4F7A-AE06-87EE5933975A}" type="presOf" srcId="{46A178A2-9EDB-4659-B4A7-24BBA0648C9B}" destId="{2912DAFC-7679-470B-A026-2EE71D5C3DED}" srcOrd="0" destOrd="0" presId="urn:microsoft.com/office/officeart/2005/8/layout/process2"/>
    <dgm:cxn modelId="{3CF21491-D733-44A2-9232-786C49259730}" type="presOf" srcId="{A15A5D90-4487-4BF0-8AC7-E7D1F2F49A8E}" destId="{2912DAFC-7679-470B-A026-2EE71D5C3DED}" srcOrd="0" destOrd="3" presId="urn:microsoft.com/office/officeart/2005/8/layout/process2"/>
    <dgm:cxn modelId="{6D43AB9F-37C5-456F-9C5F-84CF886D6D44}" type="presOf" srcId="{A661368C-279E-4AA9-98E8-81BA1F21615D}" destId="{0937818D-6552-4F11-9728-A7478BE3C71A}" srcOrd="0" destOrd="0" presId="urn:microsoft.com/office/officeart/2005/8/layout/process2"/>
    <dgm:cxn modelId="{1D0F55BB-3F6A-4BE1-961E-BB9FCE2AEB24}" srcId="{46A178A2-9EDB-4659-B4A7-24BBA0648C9B}" destId="{B881C820-E99C-4F0A-95F6-0E0B775E6C46}" srcOrd="0" destOrd="0" parTransId="{4A4BC2D6-1919-44B1-8DDF-990DD20A84D6}" sibTransId="{DF7F8136-BDE9-4754-A08F-96AE53E06DBB}"/>
    <dgm:cxn modelId="{536CC9C1-48E6-4895-93BB-82F94749AF2C}" srcId="{46A178A2-9EDB-4659-B4A7-24BBA0648C9B}" destId="{8ADB0F26-40C0-4973-B2F4-16C1107E1F3C}" srcOrd="3" destOrd="0" parTransId="{948744B9-B96F-40F1-90B3-0F8ECB10E118}" sibTransId="{AF44B5DD-013D-4C79-9A1F-35D7E7EB2693}"/>
    <dgm:cxn modelId="{F196E5C9-B249-4BD5-A9AE-0ADB9746B03D}" type="presOf" srcId="{5612440D-D142-450F-86E7-CE20074EECA3}" destId="{39DD558A-4A48-4651-BAFB-916EE0D2139F}" srcOrd="0" destOrd="0" presId="urn:microsoft.com/office/officeart/2005/8/layout/process2"/>
    <dgm:cxn modelId="{795A79CB-15B4-434C-8CCD-E2E0BEACFED6}" type="presOf" srcId="{8ADB0F26-40C0-4973-B2F4-16C1107E1F3C}" destId="{2912DAFC-7679-470B-A026-2EE71D5C3DED}" srcOrd="0" destOrd="4" presId="urn:microsoft.com/office/officeart/2005/8/layout/process2"/>
    <dgm:cxn modelId="{8D38CDCE-CC4E-4781-9453-28E1AE8010D7}" srcId="{46A178A2-9EDB-4659-B4A7-24BBA0648C9B}" destId="{F1AE0775-6D88-46DA-BD05-731F2B0FFFE3}" srcOrd="1" destOrd="0" parTransId="{2D07F921-0424-477C-8D64-1F03A1668DCA}" sibTransId="{6E7D1816-07C0-4F01-9F7E-5CD0A4B87F9E}"/>
    <dgm:cxn modelId="{50A9CED2-D0A9-47FA-8B23-9DF1415B3773}" srcId="{A661368C-279E-4AA9-98E8-81BA1F21615D}" destId="{46A178A2-9EDB-4659-B4A7-24BBA0648C9B}" srcOrd="1" destOrd="0" parTransId="{32127F53-67D5-4D5D-8B72-6EC0B0270D40}" sibTransId="{709CE18D-7BE3-4F68-B81E-87A7FE5B8146}"/>
    <dgm:cxn modelId="{A5944CD6-FC93-4680-829C-F0C47B24996F}" type="presOf" srcId="{5612440D-D142-450F-86E7-CE20074EECA3}" destId="{6451531D-579F-497C-AA64-7C49824EF7FD}" srcOrd="1" destOrd="0" presId="urn:microsoft.com/office/officeart/2005/8/layout/process2"/>
    <dgm:cxn modelId="{489B43DD-A107-4923-8F1D-C4BB08BEF87D}" srcId="{A661368C-279E-4AA9-98E8-81BA1F21615D}" destId="{AFD0E8E9-5613-49CB-B05F-0BC7714CABA7}" srcOrd="0" destOrd="0" parTransId="{43B20C6A-CCE1-4A0B-A741-5E48BE9E7E15}" sibTransId="{5612440D-D142-450F-86E7-CE20074EECA3}"/>
    <dgm:cxn modelId="{E3D6461A-593C-4503-AF4E-165BBCC75E7A}" type="presParOf" srcId="{0937818D-6552-4F11-9728-A7478BE3C71A}" destId="{E3547F6F-5AAE-4C06-8F03-0841023EF86C}" srcOrd="0" destOrd="0" presId="urn:microsoft.com/office/officeart/2005/8/layout/process2"/>
    <dgm:cxn modelId="{27A677F7-EBBF-4396-97BD-7D4717CE020E}" type="presParOf" srcId="{0937818D-6552-4F11-9728-A7478BE3C71A}" destId="{39DD558A-4A48-4651-BAFB-916EE0D2139F}" srcOrd="1" destOrd="0" presId="urn:microsoft.com/office/officeart/2005/8/layout/process2"/>
    <dgm:cxn modelId="{A7F4AE3D-BF28-4B62-A9F6-FD9B3642E42F}" type="presParOf" srcId="{39DD558A-4A48-4651-BAFB-916EE0D2139F}" destId="{6451531D-579F-497C-AA64-7C49824EF7FD}" srcOrd="0" destOrd="0" presId="urn:microsoft.com/office/officeart/2005/8/layout/process2"/>
    <dgm:cxn modelId="{4FDB70C4-4AA0-4069-BE10-5618FB7EBA67}" type="presParOf" srcId="{0937818D-6552-4F11-9728-A7478BE3C71A}" destId="{2912DAFC-7679-470B-A026-2EE71D5C3DED}" srcOrd="2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1368C-279E-4AA9-98E8-81BA1F216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A178A2-9EDB-4659-B4A7-24BBA0648C9B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00000"/>
            </a:lnSpc>
          </a:pPr>
          <a:endParaRPr lang="fr-FR" sz="1800" b="1" dirty="0">
            <a:solidFill>
              <a:schemeClr val="tx1"/>
            </a:solidFill>
          </a:endParaRPr>
        </a:p>
      </dgm:t>
    </dgm:pt>
    <dgm:pt modelId="{32127F53-67D5-4D5D-8B72-6EC0B0270D40}" type="parTrans" cxnId="{50A9CED2-D0A9-47FA-8B23-9DF1415B3773}">
      <dgm:prSet/>
      <dgm:spPr/>
      <dgm:t>
        <a:bodyPr/>
        <a:lstStyle/>
        <a:p>
          <a:endParaRPr lang="fr-FR"/>
        </a:p>
      </dgm:t>
    </dgm:pt>
    <dgm:pt modelId="{709CE18D-7BE3-4F68-B81E-87A7FE5B8146}" type="sibTrans" cxnId="{50A9CED2-D0A9-47FA-8B23-9DF1415B3773}">
      <dgm:prSet/>
      <dgm:spPr/>
      <dgm:t>
        <a:bodyPr/>
        <a:lstStyle/>
        <a:p>
          <a:endParaRPr lang="fr-FR"/>
        </a:p>
      </dgm:t>
    </dgm:pt>
    <dgm:pt modelId="{DB9F1851-44FE-4183-BD35-E8AC2786EA6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fr-FR" alt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intérêt croissant au niveau mondial pour le développement des bioénergies est justifié par plusieurs facteurs parmi lesquels le défi des changements climatiques ;</a:t>
          </a:r>
        </a:p>
      </dgm:t>
    </dgm:pt>
    <dgm:pt modelId="{183DF2C1-4268-4E79-92E5-FDA30CFA078E}" type="parTrans" cxnId="{2B540C9A-F3C6-4ECD-A956-FC9C52983654}">
      <dgm:prSet/>
      <dgm:spPr/>
      <dgm:t>
        <a:bodyPr/>
        <a:lstStyle/>
        <a:p>
          <a:endParaRPr lang="fr-FR"/>
        </a:p>
      </dgm:t>
    </dgm:pt>
    <dgm:pt modelId="{CA0281A7-07DB-433C-9D9E-731B34146E37}" type="sibTrans" cxnId="{2B540C9A-F3C6-4ECD-A956-FC9C52983654}">
      <dgm:prSet/>
      <dgm:spPr/>
      <dgm:t>
        <a:bodyPr/>
        <a:lstStyle/>
        <a:p>
          <a:endParaRPr lang="fr-FR"/>
        </a:p>
      </dgm:t>
    </dgm:pt>
    <dgm:pt modelId="{832A74FC-6AC3-4369-89E3-1F2FEAEF014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Bioénergies sont parfaitement adaptées à la production décentralisée qui permet l’accès à l</a:t>
          </a:r>
          <a:r>
            <a:rPr lang="fr-FR" alt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’é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nergie pour les populations rurales où l</a:t>
          </a:r>
          <a:r>
            <a:rPr lang="fr-FR" alt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extension du réseau électrique n</a:t>
          </a:r>
          <a:r>
            <a:rPr lang="fr-FR" alt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 pas économiquement rentable ;</a:t>
          </a:r>
        </a:p>
      </dgm:t>
    </dgm:pt>
    <dgm:pt modelId="{314FF5ED-6AD4-450B-B29F-AB0020B559BB}" type="parTrans" cxnId="{D2CF88D8-47A6-4C91-A68C-A84ECA1FBB1C}">
      <dgm:prSet/>
      <dgm:spPr/>
      <dgm:t>
        <a:bodyPr/>
        <a:lstStyle/>
        <a:p>
          <a:endParaRPr lang="fr-FR"/>
        </a:p>
      </dgm:t>
    </dgm:pt>
    <dgm:pt modelId="{776608DD-ADDD-4B6F-BD71-7A246EF84207}" type="sibTrans" cxnId="{D2CF88D8-47A6-4C91-A68C-A84ECA1FBB1C}">
      <dgm:prSet/>
      <dgm:spPr/>
      <dgm:t>
        <a:bodyPr/>
        <a:lstStyle/>
        <a:p>
          <a:endParaRPr lang="fr-FR"/>
        </a:p>
      </dgm:t>
    </dgm:pt>
    <dgm:pt modelId="{D12EAF18-286B-4169-AF67-1C817EA47F22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Bioénergies offrent un potentiel significatif à la création d’emplois, d’entreprises et d’activités économiques (Boulangerie, soudure, couture, production de froid, moulins, motopompes etc.).</a:t>
          </a:r>
        </a:p>
      </dgm:t>
    </dgm:pt>
    <dgm:pt modelId="{C3B5862D-D32B-447F-96E5-A4D09E926C5A}" type="parTrans" cxnId="{536EDBED-82F8-4C4C-844A-214C607E5C88}">
      <dgm:prSet/>
      <dgm:spPr/>
      <dgm:t>
        <a:bodyPr/>
        <a:lstStyle/>
        <a:p>
          <a:endParaRPr lang="fr-FR"/>
        </a:p>
      </dgm:t>
    </dgm:pt>
    <dgm:pt modelId="{49C32E93-0B1A-4409-BD49-B24090496899}" type="sibTrans" cxnId="{536EDBED-82F8-4C4C-844A-214C607E5C88}">
      <dgm:prSet/>
      <dgm:spPr/>
      <dgm:t>
        <a:bodyPr/>
        <a:lstStyle/>
        <a:p>
          <a:endParaRPr lang="fr-FR"/>
        </a:p>
      </dgm:t>
    </dgm:pt>
    <dgm:pt modelId="{E5291C5E-C2B8-4B5C-9A63-F06596BFA1E2}">
      <dgm:prSet custT="1"/>
      <dgm:spPr/>
      <dgm:t>
        <a:bodyPr/>
        <a:lstStyle/>
        <a:p>
          <a:pPr algn="l">
            <a:lnSpc>
              <a:spcPct val="90000"/>
            </a:lnSpc>
          </a:pPr>
          <a:endParaRPr lang="fr-FR" sz="1800" dirty="0">
            <a:solidFill>
              <a:schemeClr val="tx1"/>
            </a:solidFill>
          </a:endParaRPr>
        </a:p>
      </dgm:t>
    </dgm:pt>
    <dgm:pt modelId="{A7B57D56-48AA-4C79-842B-B7585063DFF6}" type="parTrans" cxnId="{6FF56AEE-71F8-4C37-A5A4-9E115AA71D11}">
      <dgm:prSet/>
      <dgm:spPr/>
      <dgm:t>
        <a:bodyPr/>
        <a:lstStyle/>
        <a:p>
          <a:endParaRPr lang="fr-FR"/>
        </a:p>
      </dgm:t>
    </dgm:pt>
    <dgm:pt modelId="{1BC5AB0D-8831-4751-A1EF-19E42F5790A6}" type="sibTrans" cxnId="{6FF56AEE-71F8-4C37-A5A4-9E115AA71D11}">
      <dgm:prSet/>
      <dgm:spPr/>
      <dgm:t>
        <a:bodyPr/>
        <a:lstStyle/>
        <a:p>
          <a:endParaRPr lang="fr-FR"/>
        </a:p>
      </dgm:t>
    </dgm:pt>
    <dgm:pt modelId="{0937818D-6552-4F11-9728-A7478BE3C71A}" type="pres">
      <dgm:prSet presAssocID="{A661368C-279E-4AA9-98E8-81BA1F21615D}" presName="linearFlow" presStyleCnt="0">
        <dgm:presLayoutVars>
          <dgm:resizeHandles val="exact"/>
        </dgm:presLayoutVars>
      </dgm:prSet>
      <dgm:spPr/>
    </dgm:pt>
    <dgm:pt modelId="{2912DAFC-7679-470B-A026-2EE71D5C3DED}" type="pres">
      <dgm:prSet presAssocID="{46A178A2-9EDB-4659-B4A7-24BBA0648C9B}" presName="node" presStyleLbl="node1" presStyleIdx="0" presStyleCnt="1" custScaleX="485185" custScaleY="404218" custLinFactNeighborY="1395">
        <dgm:presLayoutVars>
          <dgm:bulletEnabled val="1"/>
        </dgm:presLayoutVars>
      </dgm:prSet>
      <dgm:spPr/>
    </dgm:pt>
  </dgm:ptLst>
  <dgm:cxnLst>
    <dgm:cxn modelId="{9B542A12-6219-4C59-9B80-486F5A6D52EA}" type="presOf" srcId="{E5291C5E-C2B8-4B5C-9A63-F06596BFA1E2}" destId="{2912DAFC-7679-470B-A026-2EE71D5C3DED}" srcOrd="0" destOrd="4" presId="urn:microsoft.com/office/officeart/2005/8/layout/process2"/>
    <dgm:cxn modelId="{A1A3102F-916F-44E6-8BF6-61854F690165}" type="presOf" srcId="{D12EAF18-286B-4169-AF67-1C817EA47F22}" destId="{2912DAFC-7679-470B-A026-2EE71D5C3DED}" srcOrd="0" destOrd="3" presId="urn:microsoft.com/office/officeart/2005/8/layout/process2"/>
    <dgm:cxn modelId="{2CA2A67E-AB70-4595-B628-09A922255B71}" type="presOf" srcId="{A661368C-279E-4AA9-98E8-81BA1F21615D}" destId="{0937818D-6552-4F11-9728-A7478BE3C71A}" srcOrd="0" destOrd="0" presId="urn:microsoft.com/office/officeart/2005/8/layout/process2"/>
    <dgm:cxn modelId="{2B540C9A-F3C6-4ECD-A956-FC9C52983654}" srcId="{46A178A2-9EDB-4659-B4A7-24BBA0648C9B}" destId="{DB9F1851-44FE-4183-BD35-E8AC2786EA6F}" srcOrd="0" destOrd="0" parTransId="{183DF2C1-4268-4E79-92E5-FDA30CFA078E}" sibTransId="{CA0281A7-07DB-433C-9D9E-731B34146E37}"/>
    <dgm:cxn modelId="{EDAE48AD-E310-4E1C-BDE0-A2C3E78E58A0}" type="presOf" srcId="{DB9F1851-44FE-4183-BD35-E8AC2786EA6F}" destId="{2912DAFC-7679-470B-A026-2EE71D5C3DED}" srcOrd="0" destOrd="1" presId="urn:microsoft.com/office/officeart/2005/8/layout/process2"/>
    <dgm:cxn modelId="{890711BE-0C3D-46E5-946F-D7B8C4CE7E71}" type="presOf" srcId="{832A74FC-6AC3-4369-89E3-1F2FEAEF0147}" destId="{2912DAFC-7679-470B-A026-2EE71D5C3DED}" srcOrd="0" destOrd="2" presId="urn:microsoft.com/office/officeart/2005/8/layout/process2"/>
    <dgm:cxn modelId="{50A9CED2-D0A9-47FA-8B23-9DF1415B3773}" srcId="{A661368C-279E-4AA9-98E8-81BA1F21615D}" destId="{46A178A2-9EDB-4659-B4A7-24BBA0648C9B}" srcOrd="0" destOrd="0" parTransId="{32127F53-67D5-4D5D-8B72-6EC0B0270D40}" sibTransId="{709CE18D-7BE3-4F68-B81E-87A7FE5B8146}"/>
    <dgm:cxn modelId="{47EBDFD7-23E5-407E-ABB6-2EAF2AC388B1}" type="presOf" srcId="{46A178A2-9EDB-4659-B4A7-24BBA0648C9B}" destId="{2912DAFC-7679-470B-A026-2EE71D5C3DED}" srcOrd="0" destOrd="0" presId="urn:microsoft.com/office/officeart/2005/8/layout/process2"/>
    <dgm:cxn modelId="{D2CF88D8-47A6-4C91-A68C-A84ECA1FBB1C}" srcId="{46A178A2-9EDB-4659-B4A7-24BBA0648C9B}" destId="{832A74FC-6AC3-4369-89E3-1F2FEAEF0147}" srcOrd="1" destOrd="0" parTransId="{314FF5ED-6AD4-450B-B29F-AB0020B559BB}" sibTransId="{776608DD-ADDD-4B6F-BD71-7A246EF84207}"/>
    <dgm:cxn modelId="{536EDBED-82F8-4C4C-844A-214C607E5C88}" srcId="{46A178A2-9EDB-4659-B4A7-24BBA0648C9B}" destId="{D12EAF18-286B-4169-AF67-1C817EA47F22}" srcOrd="2" destOrd="0" parTransId="{C3B5862D-D32B-447F-96E5-A4D09E926C5A}" sibTransId="{49C32E93-0B1A-4409-BD49-B24090496899}"/>
    <dgm:cxn modelId="{6FF56AEE-71F8-4C37-A5A4-9E115AA71D11}" srcId="{46A178A2-9EDB-4659-B4A7-24BBA0648C9B}" destId="{E5291C5E-C2B8-4B5C-9A63-F06596BFA1E2}" srcOrd="3" destOrd="0" parTransId="{A7B57D56-48AA-4C79-842B-B7585063DFF6}" sibTransId="{1BC5AB0D-8831-4751-A1EF-19E42F5790A6}"/>
    <dgm:cxn modelId="{88210D97-524A-4933-96DD-FB0A31967C79}" type="presParOf" srcId="{0937818D-6552-4F11-9728-A7478BE3C71A}" destId="{2912DAFC-7679-470B-A026-2EE71D5C3DED}" srcOrd="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1368C-279E-4AA9-98E8-81BA1F216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A178A2-9EDB-4659-B4A7-24BBA0648C9B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00000"/>
            </a:lnSpc>
          </a:pPr>
          <a:endParaRPr lang="fr-FR" sz="1800" b="1" dirty="0">
            <a:solidFill>
              <a:schemeClr val="tx1"/>
            </a:solidFill>
          </a:endParaRPr>
        </a:p>
      </dgm:t>
    </dgm:pt>
    <dgm:pt modelId="{32127F53-67D5-4D5D-8B72-6EC0B0270D40}" type="parTrans" cxnId="{50A9CED2-D0A9-47FA-8B23-9DF1415B3773}">
      <dgm:prSet/>
      <dgm:spPr/>
      <dgm:t>
        <a:bodyPr/>
        <a:lstStyle/>
        <a:p>
          <a:endParaRPr lang="fr-FR"/>
        </a:p>
      </dgm:t>
    </dgm:pt>
    <dgm:pt modelId="{709CE18D-7BE3-4F68-B81E-87A7FE5B8146}" type="sibTrans" cxnId="{50A9CED2-D0A9-47FA-8B23-9DF1415B3773}">
      <dgm:prSet/>
      <dgm:spPr/>
      <dgm:t>
        <a:bodyPr/>
        <a:lstStyle/>
        <a:p>
          <a:endParaRPr lang="fr-FR"/>
        </a:p>
      </dgm:t>
    </dgm:pt>
    <dgm:pt modelId="{E5291C5E-C2B8-4B5C-9A63-F06596BFA1E2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 d’appui a l’autonomisation socio-économique des femmes dans les zones de production  du pourghere  au mali financé par l’UNCDF ;</a:t>
          </a:r>
        </a:p>
      </dgm:t>
    </dgm:pt>
    <dgm:pt modelId="{A7B57D56-48AA-4C79-842B-B7585063DFF6}" type="parTrans" cxnId="{6FF56AEE-71F8-4C37-A5A4-9E115AA71D11}">
      <dgm:prSet/>
      <dgm:spPr/>
      <dgm:t>
        <a:bodyPr/>
        <a:lstStyle/>
        <a:p>
          <a:endParaRPr lang="fr-FR"/>
        </a:p>
      </dgm:t>
    </dgm:pt>
    <dgm:pt modelId="{1BC5AB0D-8831-4751-A1EF-19E42F5790A6}" type="sibTrans" cxnId="{6FF56AEE-71F8-4C37-A5A4-9E115AA71D11}">
      <dgm:prSet/>
      <dgm:spPr/>
      <dgm:t>
        <a:bodyPr/>
        <a:lstStyle/>
        <a:p>
          <a:endParaRPr lang="fr-FR"/>
        </a:p>
      </dgm:t>
    </dgm:pt>
    <dgm:pt modelId="{8CF531F5-007A-4E02-B731-9DAE85AA7956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 de diffusion des technologies à Bioénergie (Faso Bio 15 et Lorena)  par le Fonds Climat Mali. Ce projet sera mis en œuvre par l’ANADEB en partenariat avec l’ONU-FEMMES et il prévoit la diffusion de 400 </a:t>
          </a:r>
          <a:r>
            <a:rPr lang="fr-FR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biodigesteurs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;</a:t>
          </a:r>
        </a:p>
      </dgm:t>
    </dgm:pt>
    <dgm:pt modelId="{61732918-573F-49E2-AEDA-C5B157947A40}" type="parTrans" cxnId="{EE98ED20-1740-4544-99ED-983FC4FAF492}">
      <dgm:prSet/>
      <dgm:spPr/>
    </dgm:pt>
    <dgm:pt modelId="{3279C300-8C8C-4B95-AFBA-6D685905F26A}" type="sibTrans" cxnId="{EE98ED20-1740-4544-99ED-983FC4FAF492}">
      <dgm:prSet/>
      <dgm:spPr/>
    </dgm:pt>
    <dgm:pt modelId="{107F6C10-3F91-4239-9A3A-0B6654872D73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 de construction d’une centrale électrique à biogaz (1 MW) de l’abattoir de </a:t>
          </a:r>
          <a:r>
            <a:rPr lang="fr-FR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Sabalibougou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dont l’étude de faisabilité a été financée par l’ECREEE. Des discussions sont en cours avec des investisseurs pour le financement de ce projet ;</a:t>
          </a:r>
        </a:p>
      </dgm:t>
    </dgm:pt>
    <dgm:pt modelId="{D84FC43C-CD20-4162-AB9D-2D57563C25C3}" type="parTrans" cxnId="{3D668CC2-AECC-42DD-A661-977BF4F89A84}">
      <dgm:prSet/>
      <dgm:spPr/>
      <dgm:t>
        <a:bodyPr/>
        <a:lstStyle/>
        <a:p>
          <a:endParaRPr lang="fr-FR"/>
        </a:p>
      </dgm:t>
    </dgm:pt>
    <dgm:pt modelId="{AF5FB70F-CC65-49F2-8C6D-F6C48B382A6E}" type="sibTrans" cxnId="{3D668CC2-AECC-42DD-A661-977BF4F89A84}">
      <dgm:prSet/>
      <dgm:spPr/>
      <dgm:t>
        <a:bodyPr/>
        <a:lstStyle/>
        <a:p>
          <a:endParaRPr lang="fr-FR"/>
        </a:p>
      </dgm:t>
    </dgm:pt>
    <dgm:pt modelId="{54E71E07-C177-454A-8BBB-B22D83ED1864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 pilote de production de briquettes combustibles comme substitut au bois de chauffe utilisé dans les huileries cotonnières de Koutiala.</a:t>
          </a:r>
        </a:p>
      </dgm:t>
    </dgm:pt>
    <dgm:pt modelId="{3E5407F1-3E29-4C03-885B-9B4055AAA4E9}" type="parTrans" cxnId="{CE5B5A37-EFE9-4825-A6A8-13FD16FBED0C}">
      <dgm:prSet/>
      <dgm:spPr/>
      <dgm:t>
        <a:bodyPr/>
        <a:lstStyle/>
        <a:p>
          <a:endParaRPr lang="fr-FR"/>
        </a:p>
      </dgm:t>
    </dgm:pt>
    <dgm:pt modelId="{7B908FD4-80FB-4B99-B780-D7ADA20E55A0}" type="sibTrans" cxnId="{CE5B5A37-EFE9-4825-A6A8-13FD16FBED0C}">
      <dgm:prSet/>
      <dgm:spPr/>
      <dgm:t>
        <a:bodyPr/>
        <a:lstStyle/>
        <a:p>
          <a:endParaRPr lang="fr-FR"/>
        </a:p>
      </dgm:t>
    </dgm:pt>
    <dgm:pt modelId="{0937818D-6552-4F11-9728-A7478BE3C71A}" type="pres">
      <dgm:prSet presAssocID="{A661368C-279E-4AA9-98E8-81BA1F21615D}" presName="linearFlow" presStyleCnt="0">
        <dgm:presLayoutVars>
          <dgm:resizeHandles val="exact"/>
        </dgm:presLayoutVars>
      </dgm:prSet>
      <dgm:spPr/>
    </dgm:pt>
    <dgm:pt modelId="{2912DAFC-7679-470B-A026-2EE71D5C3DED}" type="pres">
      <dgm:prSet presAssocID="{46A178A2-9EDB-4659-B4A7-24BBA0648C9B}" presName="node" presStyleLbl="node1" presStyleIdx="0" presStyleCnt="1" custScaleX="485185" custScaleY="404218" custLinFactNeighborY="1395">
        <dgm:presLayoutVars>
          <dgm:bulletEnabled val="1"/>
        </dgm:presLayoutVars>
      </dgm:prSet>
      <dgm:spPr/>
    </dgm:pt>
  </dgm:ptLst>
  <dgm:cxnLst>
    <dgm:cxn modelId="{EE98ED20-1740-4544-99ED-983FC4FAF492}" srcId="{46A178A2-9EDB-4659-B4A7-24BBA0648C9B}" destId="{8CF531F5-007A-4E02-B731-9DAE85AA7956}" srcOrd="1" destOrd="0" parTransId="{61732918-573F-49E2-AEDA-C5B157947A40}" sibTransId="{3279C300-8C8C-4B95-AFBA-6D685905F26A}"/>
    <dgm:cxn modelId="{CE5B5A37-EFE9-4825-A6A8-13FD16FBED0C}" srcId="{46A178A2-9EDB-4659-B4A7-24BBA0648C9B}" destId="{54E71E07-C177-454A-8BBB-B22D83ED1864}" srcOrd="3" destOrd="0" parTransId="{3E5407F1-3E29-4C03-885B-9B4055AAA4E9}" sibTransId="{7B908FD4-80FB-4B99-B780-D7ADA20E55A0}"/>
    <dgm:cxn modelId="{E150294F-156E-4A45-9EFA-E6F1016404C2}" type="presOf" srcId="{46A178A2-9EDB-4659-B4A7-24BBA0648C9B}" destId="{2912DAFC-7679-470B-A026-2EE71D5C3DED}" srcOrd="0" destOrd="0" presId="urn:microsoft.com/office/officeart/2005/8/layout/process2"/>
    <dgm:cxn modelId="{0FD23956-E301-4A8B-B1CF-FACA4FA2E8FE}" type="presOf" srcId="{54E71E07-C177-454A-8BBB-B22D83ED1864}" destId="{2912DAFC-7679-470B-A026-2EE71D5C3DED}" srcOrd="0" destOrd="4" presId="urn:microsoft.com/office/officeart/2005/8/layout/process2"/>
    <dgm:cxn modelId="{1F1CE57D-5074-45F4-A622-BDBB8EDCD92F}" type="presOf" srcId="{A661368C-279E-4AA9-98E8-81BA1F21615D}" destId="{0937818D-6552-4F11-9728-A7478BE3C71A}" srcOrd="0" destOrd="0" presId="urn:microsoft.com/office/officeart/2005/8/layout/process2"/>
    <dgm:cxn modelId="{C61E889E-DC05-4781-B8FB-714260704387}" type="presOf" srcId="{E5291C5E-C2B8-4B5C-9A63-F06596BFA1E2}" destId="{2912DAFC-7679-470B-A026-2EE71D5C3DED}" srcOrd="0" destOrd="1" presId="urn:microsoft.com/office/officeart/2005/8/layout/process2"/>
    <dgm:cxn modelId="{C9D4F0B4-3D9E-4788-B66F-3271BF3C5CC9}" type="presOf" srcId="{107F6C10-3F91-4239-9A3A-0B6654872D73}" destId="{2912DAFC-7679-470B-A026-2EE71D5C3DED}" srcOrd="0" destOrd="3" presId="urn:microsoft.com/office/officeart/2005/8/layout/process2"/>
    <dgm:cxn modelId="{3D668CC2-AECC-42DD-A661-977BF4F89A84}" srcId="{46A178A2-9EDB-4659-B4A7-24BBA0648C9B}" destId="{107F6C10-3F91-4239-9A3A-0B6654872D73}" srcOrd="2" destOrd="0" parTransId="{D84FC43C-CD20-4162-AB9D-2D57563C25C3}" sibTransId="{AF5FB70F-CC65-49F2-8C6D-F6C48B382A6E}"/>
    <dgm:cxn modelId="{FD9E3DC8-A755-4F46-9DFE-C3B35DB01656}" type="presOf" srcId="{8CF531F5-007A-4E02-B731-9DAE85AA7956}" destId="{2912DAFC-7679-470B-A026-2EE71D5C3DED}" srcOrd="0" destOrd="2" presId="urn:microsoft.com/office/officeart/2005/8/layout/process2"/>
    <dgm:cxn modelId="{50A9CED2-D0A9-47FA-8B23-9DF1415B3773}" srcId="{A661368C-279E-4AA9-98E8-81BA1F21615D}" destId="{46A178A2-9EDB-4659-B4A7-24BBA0648C9B}" srcOrd="0" destOrd="0" parTransId="{32127F53-67D5-4D5D-8B72-6EC0B0270D40}" sibTransId="{709CE18D-7BE3-4F68-B81E-87A7FE5B8146}"/>
    <dgm:cxn modelId="{6FF56AEE-71F8-4C37-A5A4-9E115AA71D11}" srcId="{46A178A2-9EDB-4659-B4A7-24BBA0648C9B}" destId="{E5291C5E-C2B8-4B5C-9A63-F06596BFA1E2}" srcOrd="0" destOrd="0" parTransId="{A7B57D56-48AA-4C79-842B-B7585063DFF6}" sibTransId="{1BC5AB0D-8831-4751-A1EF-19E42F5790A6}"/>
    <dgm:cxn modelId="{999699DD-FF80-46D9-85E1-2372692AE683}" type="presParOf" srcId="{0937818D-6552-4F11-9728-A7478BE3C71A}" destId="{2912DAFC-7679-470B-A026-2EE71D5C3DED}" srcOrd="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61368C-279E-4AA9-98E8-81BA1F216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A178A2-9EDB-4659-B4A7-24BBA0648C9B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dirty="0">
            <a:solidFill>
              <a:schemeClr val="tx1"/>
            </a:solidFill>
          </a:endParaRPr>
        </a:p>
      </dgm:t>
    </dgm:pt>
    <dgm:pt modelId="{32127F53-67D5-4D5D-8B72-6EC0B0270D40}" type="parTrans" cxnId="{50A9CED2-D0A9-47FA-8B23-9DF1415B3773}">
      <dgm:prSet/>
      <dgm:spPr/>
      <dgm:t>
        <a:bodyPr/>
        <a:lstStyle/>
        <a:p>
          <a:endParaRPr lang="fr-FR"/>
        </a:p>
      </dgm:t>
    </dgm:pt>
    <dgm:pt modelId="{709CE18D-7BE3-4F68-B81E-87A7FE5B8146}" type="sibTrans" cxnId="{50A9CED2-D0A9-47FA-8B23-9DF1415B3773}">
      <dgm:prSet/>
      <dgm:spPr/>
      <dgm:t>
        <a:bodyPr/>
        <a:lstStyle/>
        <a:p>
          <a:endParaRPr lang="fr-FR"/>
        </a:p>
      </dgm:t>
    </dgm:pt>
    <dgm:pt modelId="{E5291C5E-C2B8-4B5C-9A63-F06596BFA1E2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800" dirty="0">
              <a:solidFill>
                <a:schemeClr val="tx1"/>
              </a:solidFill>
            </a:rPr>
            <a:t> </a:t>
          </a: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 « Multi-Energies pour la Résilience et la gestion Intégrée des Terroirs - (MERIT) » a été lancé le 17 janvier 2022. Ce projet, dans son volet de promotion de Biodigesteurs, prévoit la diffusion de 5 000 Biodigesteurs sous la supervision de l’Agence Nationale de Développement des Biocarburants ;</a:t>
          </a:r>
        </a:p>
      </dgm:t>
    </dgm:pt>
    <dgm:pt modelId="{A7B57D56-48AA-4C79-842B-B7585063DFF6}" type="parTrans" cxnId="{6FF56AEE-71F8-4C37-A5A4-9E115AA71D11}">
      <dgm:prSet/>
      <dgm:spPr/>
      <dgm:t>
        <a:bodyPr/>
        <a:lstStyle/>
        <a:p>
          <a:endParaRPr lang="fr-FR"/>
        </a:p>
      </dgm:t>
    </dgm:pt>
    <dgm:pt modelId="{1BC5AB0D-8831-4751-A1EF-19E42F5790A6}" type="sibTrans" cxnId="{6FF56AEE-71F8-4C37-A5A4-9E115AA71D11}">
      <dgm:prSet/>
      <dgm:spPr/>
      <dgm:t>
        <a:bodyPr/>
        <a:lstStyle/>
        <a:p>
          <a:endParaRPr lang="fr-FR"/>
        </a:p>
      </dgm:t>
    </dgm:pt>
    <dgm:pt modelId="{31322E4F-5E9C-4B72-B4E9-6466A87942DD}">
      <dgm:prSet custT="1"/>
      <dgm:spPr/>
      <dgm:t>
        <a:bodyPr/>
        <a:lstStyle/>
        <a:p>
          <a:pPr marL="171450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800" dirty="0">
            <a:solidFill>
              <a:schemeClr val="tx1"/>
            </a:solidFill>
          </a:endParaRPr>
        </a:p>
      </dgm:t>
    </dgm:pt>
    <dgm:pt modelId="{BC2E51BD-DD48-4585-98C7-2E75F0687437}" type="parTrans" cxnId="{1BFD10DC-093D-4C8B-BC60-2816D396B302}">
      <dgm:prSet/>
      <dgm:spPr/>
      <dgm:t>
        <a:bodyPr/>
        <a:lstStyle/>
        <a:p>
          <a:endParaRPr lang="fr-FR"/>
        </a:p>
      </dgm:t>
    </dgm:pt>
    <dgm:pt modelId="{DCE8BC73-EAE2-4B63-A67F-DDB2324B4846}" type="sibTrans" cxnId="{1BFD10DC-093D-4C8B-BC60-2816D396B302}">
      <dgm:prSet/>
      <dgm:spPr/>
      <dgm:t>
        <a:bodyPr/>
        <a:lstStyle/>
        <a:p>
          <a:endParaRPr lang="fr-FR"/>
        </a:p>
      </dgm:t>
    </dgm:pt>
    <dgm:pt modelId="{30472917-1781-4545-96BF-42162062CC7F}">
      <dgm:prSet custT="1"/>
      <dgm:spPr/>
      <dgm:t>
        <a:bodyPr/>
        <a:lstStyle/>
        <a:p>
          <a:pPr marL="171450" indent="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800" dirty="0">
            <a:solidFill>
              <a:schemeClr val="tx1"/>
            </a:solidFill>
          </a:endParaRPr>
        </a:p>
      </dgm:t>
    </dgm:pt>
    <dgm:pt modelId="{CB7915D5-6AED-40F2-895E-65DA3E5EBB4D}" type="parTrans" cxnId="{7B1F814F-D7A1-46A3-B376-B9EF971F5DDE}">
      <dgm:prSet/>
      <dgm:spPr/>
      <dgm:t>
        <a:bodyPr/>
        <a:lstStyle/>
        <a:p>
          <a:endParaRPr lang="fr-FR"/>
        </a:p>
      </dgm:t>
    </dgm:pt>
    <dgm:pt modelId="{AC03F8AB-1272-4C3C-888A-3DD388C1708C}" type="sibTrans" cxnId="{7B1F814F-D7A1-46A3-B376-B9EF971F5DDE}">
      <dgm:prSet/>
      <dgm:spPr/>
      <dgm:t>
        <a:bodyPr/>
        <a:lstStyle/>
        <a:p>
          <a:endParaRPr lang="fr-FR"/>
        </a:p>
      </dgm:t>
    </dgm:pt>
    <dgm:pt modelId="{409CEC4E-8EF0-4470-9E1A-2FB66EE2F2CD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Projet de  réalisation de la  Zone d’Activités Electrifiées (ZAE) de Ouaramadiana  est en cours et permettra  de soutenir l’entreprenariat local ;</a:t>
          </a:r>
        </a:p>
      </dgm:t>
    </dgm:pt>
    <dgm:pt modelId="{2AD40105-DD25-471C-AE46-C702CF270BB6}" type="parTrans" cxnId="{BDFED151-25D2-4DB0-AE30-AB9DB90B83AC}">
      <dgm:prSet/>
      <dgm:spPr/>
      <dgm:t>
        <a:bodyPr/>
        <a:lstStyle/>
        <a:p>
          <a:endParaRPr lang="fr-FR"/>
        </a:p>
      </dgm:t>
    </dgm:pt>
    <dgm:pt modelId="{496D59A0-F790-4612-AF9D-21FA5CBE3C7B}" type="sibTrans" cxnId="{BDFED151-25D2-4DB0-AE30-AB9DB90B83AC}">
      <dgm:prSet/>
      <dgm:spPr/>
      <dgm:t>
        <a:bodyPr/>
        <a:lstStyle/>
        <a:p>
          <a:endParaRPr lang="fr-FR"/>
        </a:p>
      </dgm:t>
    </dgm:pt>
    <dgm:pt modelId="{33D868A3-40EB-4677-B27C-5520890F436B}">
      <dgm:prSet custT="1"/>
      <dgm:spPr/>
      <dgm:t>
        <a:bodyPr/>
        <a:lstStyle/>
        <a:p>
          <a:pPr algn="l">
            <a:lnSpc>
              <a:spcPct val="90000"/>
            </a:lnSpc>
          </a:pPr>
          <a:endParaRPr lang="fr-FR" sz="1800" dirty="0">
            <a:solidFill>
              <a:schemeClr val="tx1"/>
            </a:solidFill>
          </a:endParaRPr>
        </a:p>
      </dgm:t>
    </dgm:pt>
    <dgm:pt modelId="{30F310F2-C502-45E3-8727-92B07A3DB444}" type="parTrans" cxnId="{0B3DAA99-5B06-4716-877A-F76D73C2DA60}">
      <dgm:prSet/>
      <dgm:spPr/>
      <dgm:t>
        <a:bodyPr/>
        <a:lstStyle/>
        <a:p>
          <a:endParaRPr lang="fr-FR"/>
        </a:p>
      </dgm:t>
    </dgm:pt>
    <dgm:pt modelId="{E636A7A4-97C5-4017-8887-B944C9E02813}" type="sibTrans" cxnId="{0B3DAA99-5B06-4716-877A-F76D73C2DA60}">
      <dgm:prSet/>
      <dgm:spPr/>
      <dgm:t>
        <a:bodyPr/>
        <a:lstStyle/>
        <a:p>
          <a:endParaRPr lang="fr-FR"/>
        </a:p>
      </dgm:t>
    </dgm:pt>
    <dgm:pt modelId="{01742222-42D7-4E69-A716-8CD622FC62C4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Laboratoire de bioénergie de l’ANADEB, pour réaliser les différentes analyses en matière de bioénergie afin d’offrir à la population une énergie propre, durable et abordable ;</a:t>
          </a:r>
        </a:p>
      </dgm:t>
    </dgm:pt>
    <dgm:pt modelId="{186DE131-57E9-4260-B4BA-D6CF0AC73D59}" type="parTrans" cxnId="{1592D829-49D2-4094-A4AA-B064B9C25818}">
      <dgm:prSet/>
      <dgm:spPr/>
    </dgm:pt>
    <dgm:pt modelId="{451B0C2B-70D3-4633-B220-2A390DE01ECA}" type="sibTrans" cxnId="{1592D829-49D2-4094-A4AA-B064B9C25818}">
      <dgm:prSet/>
      <dgm:spPr/>
    </dgm:pt>
    <dgm:pt modelId="{45097E08-F0D8-4D28-B541-CE788F755360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Programme de Développement des Bioénergies au Mali (PDBM) pour un coût d’environ 18 milliards FCFA , avec 7 composantes. </a:t>
          </a:r>
        </a:p>
      </dgm:t>
    </dgm:pt>
    <dgm:pt modelId="{39C16B21-5EDB-4D1F-80BD-49847E4B3516}" type="parTrans" cxnId="{731EA761-205E-434B-B8C9-B7FFDB127C85}">
      <dgm:prSet/>
      <dgm:spPr/>
    </dgm:pt>
    <dgm:pt modelId="{3B5E2ADC-4CD4-44E1-836A-616680AEE7AE}" type="sibTrans" cxnId="{731EA761-205E-434B-B8C9-B7FFDB127C85}">
      <dgm:prSet/>
      <dgm:spPr/>
    </dgm:pt>
    <dgm:pt modelId="{0937818D-6552-4F11-9728-A7478BE3C71A}" type="pres">
      <dgm:prSet presAssocID="{A661368C-279E-4AA9-98E8-81BA1F21615D}" presName="linearFlow" presStyleCnt="0">
        <dgm:presLayoutVars>
          <dgm:resizeHandles val="exact"/>
        </dgm:presLayoutVars>
      </dgm:prSet>
      <dgm:spPr/>
    </dgm:pt>
    <dgm:pt modelId="{2912DAFC-7679-470B-A026-2EE71D5C3DED}" type="pres">
      <dgm:prSet presAssocID="{46A178A2-9EDB-4659-B4A7-24BBA0648C9B}" presName="node" presStyleLbl="node1" presStyleIdx="0" presStyleCnt="1" custScaleX="485185" custScaleY="404218" custLinFactNeighborY="1395">
        <dgm:presLayoutVars>
          <dgm:bulletEnabled val="1"/>
        </dgm:presLayoutVars>
      </dgm:prSet>
      <dgm:spPr/>
    </dgm:pt>
  </dgm:ptLst>
  <dgm:cxnLst>
    <dgm:cxn modelId="{1592D829-49D2-4094-A4AA-B064B9C25818}" srcId="{46A178A2-9EDB-4659-B4A7-24BBA0648C9B}" destId="{01742222-42D7-4E69-A716-8CD622FC62C4}" srcOrd="3" destOrd="0" parTransId="{186DE131-57E9-4260-B4BA-D6CF0AC73D59}" sibTransId="{451B0C2B-70D3-4633-B220-2A390DE01ECA}"/>
    <dgm:cxn modelId="{5B04D15D-7FBB-4E39-A1CE-56F7FA4FA1B4}" type="presOf" srcId="{409CEC4E-8EF0-4470-9E1A-2FB66EE2F2CD}" destId="{2912DAFC-7679-470B-A026-2EE71D5C3DED}" srcOrd="0" destOrd="3" presId="urn:microsoft.com/office/officeart/2005/8/layout/process2"/>
    <dgm:cxn modelId="{731EA761-205E-434B-B8C9-B7FFDB127C85}" srcId="{46A178A2-9EDB-4659-B4A7-24BBA0648C9B}" destId="{45097E08-F0D8-4D28-B541-CE788F755360}" srcOrd="4" destOrd="0" parTransId="{39C16B21-5EDB-4D1F-80BD-49847E4B3516}" sibTransId="{3B5E2ADC-4CD4-44E1-836A-616680AEE7AE}"/>
    <dgm:cxn modelId="{A1E7136B-2B1A-442C-AF79-479776AF0E16}" type="presOf" srcId="{01742222-42D7-4E69-A716-8CD622FC62C4}" destId="{2912DAFC-7679-470B-A026-2EE71D5C3DED}" srcOrd="0" destOrd="4" presId="urn:microsoft.com/office/officeart/2005/8/layout/process2"/>
    <dgm:cxn modelId="{7B1F814F-D7A1-46A3-B376-B9EF971F5DDE}" srcId="{46A178A2-9EDB-4659-B4A7-24BBA0648C9B}" destId="{30472917-1781-4545-96BF-42162062CC7F}" srcOrd="0" destOrd="0" parTransId="{CB7915D5-6AED-40F2-895E-65DA3E5EBB4D}" sibTransId="{AC03F8AB-1272-4C3C-888A-3DD388C1708C}"/>
    <dgm:cxn modelId="{BDFED151-25D2-4DB0-AE30-AB9DB90B83AC}" srcId="{46A178A2-9EDB-4659-B4A7-24BBA0648C9B}" destId="{409CEC4E-8EF0-4470-9E1A-2FB66EE2F2CD}" srcOrd="2" destOrd="0" parTransId="{2AD40105-DD25-471C-AE46-C702CF270BB6}" sibTransId="{496D59A0-F790-4612-AF9D-21FA5CBE3C7B}"/>
    <dgm:cxn modelId="{F71EBD78-262C-42EC-A53B-C7458922B33C}" type="presOf" srcId="{33D868A3-40EB-4677-B27C-5520890F436B}" destId="{2912DAFC-7679-470B-A026-2EE71D5C3DED}" srcOrd="0" destOrd="6" presId="urn:microsoft.com/office/officeart/2005/8/layout/process2"/>
    <dgm:cxn modelId="{A47D177C-6E92-4DA0-BD27-4E04BBCCE050}" type="presOf" srcId="{46A178A2-9EDB-4659-B4A7-24BBA0648C9B}" destId="{2912DAFC-7679-470B-A026-2EE71D5C3DED}" srcOrd="0" destOrd="0" presId="urn:microsoft.com/office/officeart/2005/8/layout/process2"/>
    <dgm:cxn modelId="{4E46DB7C-1985-4153-BB3C-9AF58CF7E42F}" type="presOf" srcId="{31322E4F-5E9C-4B72-B4E9-6466A87942DD}" destId="{2912DAFC-7679-470B-A026-2EE71D5C3DED}" srcOrd="0" destOrd="7" presId="urn:microsoft.com/office/officeart/2005/8/layout/process2"/>
    <dgm:cxn modelId="{0B3DAA99-5B06-4716-877A-F76D73C2DA60}" srcId="{46A178A2-9EDB-4659-B4A7-24BBA0648C9B}" destId="{33D868A3-40EB-4677-B27C-5520890F436B}" srcOrd="5" destOrd="0" parTransId="{30F310F2-C502-45E3-8727-92B07A3DB444}" sibTransId="{E636A7A4-97C5-4017-8887-B944C9E02813}"/>
    <dgm:cxn modelId="{10422E9C-39FC-422E-9FFC-BB320B9AF66D}" type="presOf" srcId="{45097E08-F0D8-4D28-B541-CE788F755360}" destId="{2912DAFC-7679-470B-A026-2EE71D5C3DED}" srcOrd="0" destOrd="5" presId="urn:microsoft.com/office/officeart/2005/8/layout/process2"/>
    <dgm:cxn modelId="{7CEF90AE-FB43-4CC8-A8AB-BA8A62F8D023}" type="presOf" srcId="{E5291C5E-C2B8-4B5C-9A63-F06596BFA1E2}" destId="{2912DAFC-7679-470B-A026-2EE71D5C3DED}" srcOrd="0" destOrd="2" presId="urn:microsoft.com/office/officeart/2005/8/layout/process2"/>
    <dgm:cxn modelId="{E0C30CBE-0806-4422-98FA-593E429AD80B}" type="presOf" srcId="{30472917-1781-4545-96BF-42162062CC7F}" destId="{2912DAFC-7679-470B-A026-2EE71D5C3DED}" srcOrd="0" destOrd="1" presId="urn:microsoft.com/office/officeart/2005/8/layout/process2"/>
    <dgm:cxn modelId="{50A9CED2-D0A9-47FA-8B23-9DF1415B3773}" srcId="{A661368C-279E-4AA9-98E8-81BA1F21615D}" destId="{46A178A2-9EDB-4659-B4A7-24BBA0648C9B}" srcOrd="0" destOrd="0" parTransId="{32127F53-67D5-4D5D-8B72-6EC0B0270D40}" sibTransId="{709CE18D-7BE3-4F68-B81E-87A7FE5B8146}"/>
    <dgm:cxn modelId="{289A27DA-15B9-4604-8E70-40BD5349D648}" type="presOf" srcId="{A661368C-279E-4AA9-98E8-81BA1F21615D}" destId="{0937818D-6552-4F11-9728-A7478BE3C71A}" srcOrd="0" destOrd="0" presId="urn:microsoft.com/office/officeart/2005/8/layout/process2"/>
    <dgm:cxn modelId="{1BFD10DC-093D-4C8B-BC60-2816D396B302}" srcId="{46A178A2-9EDB-4659-B4A7-24BBA0648C9B}" destId="{31322E4F-5E9C-4B72-B4E9-6466A87942DD}" srcOrd="6" destOrd="0" parTransId="{BC2E51BD-DD48-4585-98C7-2E75F0687437}" sibTransId="{DCE8BC73-EAE2-4B63-A67F-DDB2324B4846}"/>
    <dgm:cxn modelId="{6FF56AEE-71F8-4C37-A5A4-9E115AA71D11}" srcId="{46A178A2-9EDB-4659-B4A7-24BBA0648C9B}" destId="{E5291C5E-C2B8-4B5C-9A63-F06596BFA1E2}" srcOrd="1" destOrd="0" parTransId="{A7B57D56-48AA-4C79-842B-B7585063DFF6}" sibTransId="{1BC5AB0D-8831-4751-A1EF-19E42F5790A6}"/>
    <dgm:cxn modelId="{FCB64628-A053-40E8-86FE-CA82E90FE6FF}" type="presParOf" srcId="{0937818D-6552-4F11-9728-A7478BE3C71A}" destId="{2912DAFC-7679-470B-A026-2EE71D5C3DED}" srcOrd="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61368C-279E-4AA9-98E8-81BA1F216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A178A2-9EDB-4659-B4A7-24BBA0648C9B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00000"/>
            </a:lnSpc>
          </a:pPr>
          <a:endParaRPr lang="fr-FR" sz="1800" b="1" kern="1200" dirty="0">
            <a:solidFill>
              <a:schemeClr val="tx1"/>
            </a:solidFill>
          </a:endParaRPr>
        </a:p>
      </dgm:t>
    </dgm:pt>
    <dgm:pt modelId="{32127F53-67D5-4D5D-8B72-6EC0B0270D40}" type="parTrans" cxnId="{50A9CED2-D0A9-47FA-8B23-9DF1415B3773}">
      <dgm:prSet/>
      <dgm:spPr/>
      <dgm:t>
        <a:bodyPr/>
        <a:lstStyle/>
        <a:p>
          <a:endParaRPr lang="fr-FR"/>
        </a:p>
      </dgm:t>
    </dgm:pt>
    <dgm:pt modelId="{709CE18D-7BE3-4F68-B81E-87A7FE5B8146}" type="sibTrans" cxnId="{50A9CED2-D0A9-47FA-8B23-9DF1415B3773}">
      <dgm:prSet/>
      <dgm:spPr/>
      <dgm:t>
        <a:bodyPr/>
        <a:lstStyle/>
        <a:p>
          <a:endParaRPr lang="fr-FR"/>
        </a:p>
      </dgm:t>
    </dgm:pt>
    <dgm:pt modelId="{33B4A311-9F5A-40B2-92A2-D01FB1DC954B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Superficies emblavées en plantes énergétiques :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19 758 ha </a:t>
          </a: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4AB2B524-A1A8-43B0-A905-DC666F300785}" type="sibTrans" cxnId="{3A64E12B-49EE-4952-A5A9-84696BA8EEAF}">
      <dgm:prSet/>
      <dgm:spPr/>
      <dgm:t>
        <a:bodyPr/>
        <a:lstStyle/>
        <a:p>
          <a:endParaRPr lang="fr-FR"/>
        </a:p>
      </dgm:t>
    </dgm:pt>
    <dgm:pt modelId="{CCC4874E-2C5A-40D1-AD4E-0F00A0E0D202}" type="parTrans" cxnId="{3A64E12B-49EE-4952-A5A9-84696BA8EEAF}">
      <dgm:prSet/>
      <dgm:spPr/>
      <dgm:t>
        <a:bodyPr/>
        <a:lstStyle/>
        <a:p>
          <a:endParaRPr lang="fr-FR"/>
        </a:p>
      </dgm:t>
    </dgm:pt>
    <dgm:pt modelId="{19F6BB82-893E-4AD6-8808-8BDA8CF6DA5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100000"/>
            </a:lnSpc>
          </a:pPr>
          <a:endParaRPr lang="fr-FR" sz="1800" kern="1200" dirty="0">
            <a:solidFill>
              <a:schemeClr val="tx1"/>
            </a:solidFill>
          </a:endParaRPr>
        </a:p>
      </dgm:t>
    </dgm:pt>
    <dgm:pt modelId="{D43166C7-C014-4158-9D99-1FF99CE5C2BF}" type="parTrans" cxnId="{1EC35D9F-DB2F-41AE-BF51-95692822F487}">
      <dgm:prSet/>
      <dgm:spPr/>
      <dgm:t>
        <a:bodyPr/>
        <a:lstStyle/>
        <a:p>
          <a:endParaRPr lang="fr-FR"/>
        </a:p>
      </dgm:t>
    </dgm:pt>
    <dgm:pt modelId="{96FF7AD5-7452-4A14-93A1-53B108628122}" type="sibTrans" cxnId="{1EC35D9F-DB2F-41AE-BF51-95692822F487}">
      <dgm:prSet/>
      <dgm:spPr/>
      <dgm:t>
        <a:bodyPr/>
        <a:lstStyle/>
        <a:p>
          <a:endParaRPr lang="fr-FR"/>
        </a:p>
      </dgm:t>
    </dgm:pt>
    <dgm:pt modelId="{B5DD3E07-0458-4CB3-B278-0855DDB172B6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endParaRPr lang="fr-FR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7F496-5899-4708-AD0B-B36C2FAA34A4}" type="parTrans" cxnId="{E8C492C3-18D5-4688-816B-2D9DDD389501}">
      <dgm:prSet/>
      <dgm:spPr/>
      <dgm:t>
        <a:bodyPr/>
        <a:lstStyle/>
        <a:p>
          <a:endParaRPr lang="fr-FR"/>
        </a:p>
      </dgm:t>
    </dgm:pt>
    <dgm:pt modelId="{DE6E8E98-A9C6-40EA-916D-1D1ABB5EFBD9}" type="sibTrans" cxnId="{E8C492C3-18D5-4688-816B-2D9DDD389501}">
      <dgm:prSet/>
      <dgm:spPr/>
      <dgm:t>
        <a:bodyPr/>
        <a:lstStyle/>
        <a:p>
          <a:endParaRPr lang="fr-FR"/>
        </a:p>
      </dgm:t>
    </dgm:pt>
    <dgm:pt modelId="{F80BDA17-15BC-4965-BD18-6B672DC5256B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Quantité de graines oléagineuses produites en 2021 : environ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30, 04 tonnes </a:t>
          </a: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</dgm:t>
    </dgm:pt>
    <dgm:pt modelId="{F856DD1E-66B5-4E56-BB70-C4D4E6EA328C}" type="parTrans" cxnId="{9C58C92A-C1A6-4784-909F-8A673C7CC597}">
      <dgm:prSet/>
      <dgm:spPr/>
      <dgm:t>
        <a:bodyPr/>
        <a:lstStyle/>
        <a:p>
          <a:endParaRPr lang="fr-FR"/>
        </a:p>
      </dgm:t>
    </dgm:pt>
    <dgm:pt modelId="{32BFC4D7-EE5E-4BC4-97EA-0043174D2301}" type="sibTrans" cxnId="{9C58C92A-C1A6-4784-909F-8A673C7CC597}">
      <dgm:prSet/>
      <dgm:spPr/>
      <dgm:t>
        <a:bodyPr/>
        <a:lstStyle/>
        <a:p>
          <a:endParaRPr lang="fr-FR"/>
        </a:p>
      </dgm:t>
    </dgm:pt>
    <dgm:pt modelId="{4A3DD1BA-112F-4C14-94FE-07656B8E04B6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Nombre d’unité d’extraction d’HVP carburant :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 </a:t>
          </a: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E5E80AE9-B4D1-4801-97AE-2F6CD5B133DC}" type="parTrans" cxnId="{618965FB-8046-4410-A057-D2C2F0386C13}">
      <dgm:prSet/>
      <dgm:spPr/>
      <dgm:t>
        <a:bodyPr/>
        <a:lstStyle/>
        <a:p>
          <a:endParaRPr lang="fr-FR"/>
        </a:p>
      </dgm:t>
    </dgm:pt>
    <dgm:pt modelId="{9A509F59-0A29-4CE1-8BDA-127A17BB6465}" type="sibTrans" cxnId="{618965FB-8046-4410-A057-D2C2F0386C13}">
      <dgm:prSet/>
      <dgm:spPr/>
      <dgm:t>
        <a:bodyPr/>
        <a:lstStyle/>
        <a:p>
          <a:endParaRPr lang="fr-FR"/>
        </a:p>
      </dgm:t>
    </dgm:pt>
    <dgm:pt modelId="{D291DB50-5354-4EB0-A0E6-20080BE785E5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Quantité d’Huile Végétale Pure carburant (HVP) produite en 2021 :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2 381 litres </a:t>
          </a: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CB3A02DC-8482-43E6-B50B-8D76F2E264E3}" type="parTrans" cxnId="{D06BEDE5-39A4-4620-A074-F99EF142A3D0}">
      <dgm:prSet/>
      <dgm:spPr/>
      <dgm:t>
        <a:bodyPr/>
        <a:lstStyle/>
        <a:p>
          <a:endParaRPr lang="fr-FR"/>
        </a:p>
      </dgm:t>
    </dgm:pt>
    <dgm:pt modelId="{FBFBD563-5D18-45C7-97E2-6C2A4BB62314}" type="sibTrans" cxnId="{D06BEDE5-39A4-4620-A074-F99EF142A3D0}">
      <dgm:prSet/>
      <dgm:spPr/>
      <dgm:t>
        <a:bodyPr/>
        <a:lstStyle/>
        <a:p>
          <a:endParaRPr lang="fr-FR"/>
        </a:p>
      </dgm:t>
    </dgm:pt>
    <dgm:pt modelId="{FEC81B69-8C9E-4034-A76B-B8717FDF5109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Nombre de biodigesteurs installé par l’Etat et ses partenaires  :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1200 unités </a:t>
          </a: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81502E36-071B-4DA4-AF02-9C6B2DB955FD}" type="parTrans" cxnId="{AE3922F5-29CD-433E-AF28-4CC259B026BB}">
      <dgm:prSet/>
      <dgm:spPr/>
      <dgm:t>
        <a:bodyPr/>
        <a:lstStyle/>
        <a:p>
          <a:endParaRPr lang="fr-FR"/>
        </a:p>
      </dgm:t>
    </dgm:pt>
    <dgm:pt modelId="{17F56C4A-BCAF-4B98-8973-544C6DC7D171}" type="sibTrans" cxnId="{AE3922F5-29CD-433E-AF28-4CC259B026BB}">
      <dgm:prSet/>
      <dgm:spPr/>
      <dgm:t>
        <a:bodyPr/>
        <a:lstStyle/>
        <a:p>
          <a:endParaRPr lang="fr-FR"/>
        </a:p>
      </dgm:t>
    </dgm:pt>
    <dgm:pt modelId="{19F07AA9-A43C-4E1A-83F3-7994BD10B8B8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Quantité de bioéthanol produite par an : environ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3 500 000 litres</a:t>
          </a:r>
          <a:r>
            <a:rPr lang="fr-FR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fr-FR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F1431-C11B-4E03-8968-2DEAD776A6A8}" type="parTrans" cxnId="{79B48D07-6F23-49EB-B34F-C4E815AEC8A3}">
      <dgm:prSet/>
      <dgm:spPr/>
      <dgm:t>
        <a:bodyPr/>
        <a:lstStyle/>
        <a:p>
          <a:endParaRPr lang="fr-FR"/>
        </a:p>
      </dgm:t>
    </dgm:pt>
    <dgm:pt modelId="{A1F20170-9E0C-4591-8E6C-C3750DE71684}" type="sibTrans" cxnId="{79B48D07-6F23-49EB-B34F-C4E815AEC8A3}">
      <dgm:prSet/>
      <dgm:spPr/>
      <dgm:t>
        <a:bodyPr/>
        <a:lstStyle/>
        <a:p>
          <a:endParaRPr lang="fr-FR"/>
        </a:p>
      </dgm:t>
    </dgm:pt>
    <dgm:pt modelId="{CD9AA9D7-1623-44C8-8878-FB004E0B3349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endParaRPr lang="fr-FR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9C54F-09CA-479F-B70B-C8F51584F427}" type="sibTrans" cxnId="{C4AF03AC-0B63-4BC2-A393-526C9061D7CA}">
      <dgm:prSet/>
      <dgm:spPr/>
      <dgm:t>
        <a:bodyPr/>
        <a:lstStyle/>
        <a:p>
          <a:endParaRPr lang="fr-FR"/>
        </a:p>
      </dgm:t>
    </dgm:pt>
    <dgm:pt modelId="{48D87CA3-6732-4A73-8B89-F1AEBA05CEF9}" type="parTrans" cxnId="{C4AF03AC-0B63-4BC2-A393-526C9061D7CA}">
      <dgm:prSet/>
      <dgm:spPr/>
      <dgm:t>
        <a:bodyPr/>
        <a:lstStyle/>
        <a:p>
          <a:endParaRPr lang="fr-FR"/>
        </a:p>
      </dgm:t>
    </dgm:pt>
    <dgm:pt modelId="{1BC46321-0086-47B3-B205-E978643FA9AE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endParaRPr lang="fr-FR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8C33D-3C05-419A-85B5-86093098FEE8}" type="parTrans" cxnId="{3879AAA2-BAEA-4F1D-8558-76B7FB7808AF}">
      <dgm:prSet/>
      <dgm:spPr/>
      <dgm:t>
        <a:bodyPr/>
        <a:lstStyle/>
        <a:p>
          <a:endParaRPr lang="fr-FR"/>
        </a:p>
      </dgm:t>
    </dgm:pt>
    <dgm:pt modelId="{CE190205-D645-4F76-B660-55CEDE869714}" type="sibTrans" cxnId="{3879AAA2-BAEA-4F1D-8558-76B7FB7808AF}">
      <dgm:prSet/>
      <dgm:spPr/>
      <dgm:t>
        <a:bodyPr/>
        <a:lstStyle/>
        <a:p>
          <a:endParaRPr lang="fr-FR"/>
        </a:p>
      </dgm:t>
    </dgm:pt>
    <dgm:pt modelId="{0937818D-6552-4F11-9728-A7478BE3C71A}" type="pres">
      <dgm:prSet presAssocID="{A661368C-279E-4AA9-98E8-81BA1F21615D}" presName="linearFlow" presStyleCnt="0">
        <dgm:presLayoutVars>
          <dgm:resizeHandles val="exact"/>
        </dgm:presLayoutVars>
      </dgm:prSet>
      <dgm:spPr/>
    </dgm:pt>
    <dgm:pt modelId="{2912DAFC-7679-470B-A026-2EE71D5C3DED}" type="pres">
      <dgm:prSet presAssocID="{46A178A2-9EDB-4659-B4A7-24BBA0648C9B}" presName="node" presStyleLbl="node1" presStyleIdx="0" presStyleCnt="1" custScaleX="485185" custScaleY="404218" custLinFactNeighborY="-20695">
        <dgm:presLayoutVars>
          <dgm:bulletEnabled val="1"/>
        </dgm:presLayoutVars>
      </dgm:prSet>
      <dgm:spPr/>
    </dgm:pt>
  </dgm:ptLst>
  <dgm:cxnLst>
    <dgm:cxn modelId="{79B48D07-6F23-49EB-B34F-C4E815AEC8A3}" srcId="{46A178A2-9EDB-4659-B4A7-24BBA0648C9B}" destId="{19F07AA9-A43C-4E1A-83F3-7994BD10B8B8}" srcOrd="5" destOrd="0" parTransId="{12DF1431-C11B-4E03-8968-2DEAD776A6A8}" sibTransId="{A1F20170-9E0C-4591-8E6C-C3750DE71684}"/>
    <dgm:cxn modelId="{0EB2A925-9115-4F92-865C-9585BAB51928}" type="presOf" srcId="{33B4A311-9F5A-40B2-92A2-D01FB1DC954B}" destId="{2912DAFC-7679-470B-A026-2EE71D5C3DED}" srcOrd="0" destOrd="1" presId="urn:microsoft.com/office/officeart/2005/8/layout/process2"/>
    <dgm:cxn modelId="{9C58C92A-C1A6-4784-909F-8A673C7CC597}" srcId="{46A178A2-9EDB-4659-B4A7-24BBA0648C9B}" destId="{F80BDA17-15BC-4965-BD18-6B672DC5256B}" srcOrd="1" destOrd="0" parTransId="{F856DD1E-66B5-4E56-BB70-C4D4E6EA328C}" sibTransId="{32BFC4D7-EE5E-4BC4-97EA-0043174D2301}"/>
    <dgm:cxn modelId="{3A64E12B-49EE-4952-A5A9-84696BA8EEAF}" srcId="{46A178A2-9EDB-4659-B4A7-24BBA0648C9B}" destId="{33B4A311-9F5A-40B2-92A2-D01FB1DC954B}" srcOrd="0" destOrd="0" parTransId="{CCC4874E-2C5A-40D1-AD4E-0F00A0E0D202}" sibTransId="{4AB2B524-A1A8-43B0-A905-DC666F300785}"/>
    <dgm:cxn modelId="{0C9D624D-B0D6-40F9-9513-324C6CE8382D}" type="presOf" srcId="{19F07AA9-A43C-4E1A-83F3-7994BD10B8B8}" destId="{2912DAFC-7679-470B-A026-2EE71D5C3DED}" srcOrd="0" destOrd="6" presId="urn:microsoft.com/office/officeart/2005/8/layout/process2"/>
    <dgm:cxn modelId="{19ED4375-CEC2-4D0D-BA5B-6F92E50399EA}" type="presOf" srcId="{4A3DD1BA-112F-4C14-94FE-07656B8E04B6}" destId="{2912DAFC-7679-470B-A026-2EE71D5C3DED}" srcOrd="0" destOrd="4" presId="urn:microsoft.com/office/officeart/2005/8/layout/process2"/>
    <dgm:cxn modelId="{4A9C2F76-CAE8-42A5-AE04-E70B01A2207A}" type="presOf" srcId="{FEC81B69-8C9E-4034-A76B-B8717FDF5109}" destId="{2912DAFC-7679-470B-A026-2EE71D5C3DED}" srcOrd="0" destOrd="5" presId="urn:microsoft.com/office/officeart/2005/8/layout/process2"/>
    <dgm:cxn modelId="{F1F7A87E-92CE-46E5-B675-C5F49BCF9BC5}" type="presOf" srcId="{A661368C-279E-4AA9-98E8-81BA1F21615D}" destId="{0937818D-6552-4F11-9728-A7478BE3C71A}" srcOrd="0" destOrd="0" presId="urn:microsoft.com/office/officeart/2005/8/layout/process2"/>
    <dgm:cxn modelId="{69517493-85DF-4178-B8B2-3B1F6D7A7F58}" type="presOf" srcId="{D291DB50-5354-4EB0-A0E6-20080BE785E5}" destId="{2912DAFC-7679-470B-A026-2EE71D5C3DED}" srcOrd="0" destOrd="3" presId="urn:microsoft.com/office/officeart/2005/8/layout/process2"/>
    <dgm:cxn modelId="{85A4AB96-FE02-458A-A5A2-52F8D7E91FBA}" type="presOf" srcId="{19F6BB82-893E-4AD6-8808-8BDA8CF6DA5F}" destId="{2912DAFC-7679-470B-A026-2EE71D5C3DED}" srcOrd="0" destOrd="10" presId="urn:microsoft.com/office/officeart/2005/8/layout/process2"/>
    <dgm:cxn modelId="{1EC35D9F-DB2F-41AE-BF51-95692822F487}" srcId="{46A178A2-9EDB-4659-B4A7-24BBA0648C9B}" destId="{19F6BB82-893E-4AD6-8808-8BDA8CF6DA5F}" srcOrd="9" destOrd="0" parTransId="{D43166C7-C014-4158-9D99-1FF99CE5C2BF}" sibTransId="{96FF7AD5-7452-4A14-93A1-53B108628122}"/>
    <dgm:cxn modelId="{3879AAA2-BAEA-4F1D-8558-76B7FB7808AF}" srcId="{46A178A2-9EDB-4659-B4A7-24BBA0648C9B}" destId="{1BC46321-0086-47B3-B205-E978643FA9AE}" srcOrd="6" destOrd="0" parTransId="{6BC8C33D-3C05-419A-85B5-86093098FEE8}" sibTransId="{CE190205-D645-4F76-B660-55CEDE869714}"/>
    <dgm:cxn modelId="{C4AF03AC-0B63-4BC2-A393-526C9061D7CA}" srcId="{46A178A2-9EDB-4659-B4A7-24BBA0648C9B}" destId="{CD9AA9D7-1623-44C8-8878-FB004E0B3349}" srcOrd="7" destOrd="0" parTransId="{48D87CA3-6732-4A73-8B89-F1AEBA05CEF9}" sibTransId="{8EA9C54F-09CA-479F-B70B-C8F51584F427}"/>
    <dgm:cxn modelId="{0FF545B4-88FC-4347-9095-CA152493E430}" type="presOf" srcId="{1BC46321-0086-47B3-B205-E978643FA9AE}" destId="{2912DAFC-7679-470B-A026-2EE71D5C3DED}" srcOrd="0" destOrd="7" presId="urn:microsoft.com/office/officeart/2005/8/layout/process2"/>
    <dgm:cxn modelId="{E8C492C3-18D5-4688-816B-2D9DDD389501}" srcId="{46A178A2-9EDB-4659-B4A7-24BBA0648C9B}" destId="{B5DD3E07-0458-4CB3-B278-0855DDB172B6}" srcOrd="8" destOrd="0" parTransId="{B647F496-5899-4708-AD0B-B36C2FAA34A4}" sibTransId="{DE6E8E98-A9C6-40EA-916D-1D1ABB5EFBD9}"/>
    <dgm:cxn modelId="{50A9CED2-D0A9-47FA-8B23-9DF1415B3773}" srcId="{A661368C-279E-4AA9-98E8-81BA1F21615D}" destId="{46A178A2-9EDB-4659-B4A7-24BBA0648C9B}" srcOrd="0" destOrd="0" parTransId="{32127F53-67D5-4D5D-8B72-6EC0B0270D40}" sibTransId="{709CE18D-7BE3-4F68-B81E-87A7FE5B8146}"/>
    <dgm:cxn modelId="{F40953E4-BEE9-45D3-BBC4-1C7BF1A82769}" type="presOf" srcId="{B5DD3E07-0458-4CB3-B278-0855DDB172B6}" destId="{2912DAFC-7679-470B-A026-2EE71D5C3DED}" srcOrd="0" destOrd="9" presId="urn:microsoft.com/office/officeart/2005/8/layout/process2"/>
    <dgm:cxn modelId="{D06BEDE5-39A4-4620-A074-F99EF142A3D0}" srcId="{46A178A2-9EDB-4659-B4A7-24BBA0648C9B}" destId="{D291DB50-5354-4EB0-A0E6-20080BE785E5}" srcOrd="2" destOrd="0" parTransId="{CB3A02DC-8482-43E6-B50B-8D76F2E264E3}" sibTransId="{FBFBD563-5D18-45C7-97E2-6C2A4BB62314}"/>
    <dgm:cxn modelId="{5A7A01E8-3BD3-4B15-A79C-B7C18E36CB9F}" type="presOf" srcId="{CD9AA9D7-1623-44C8-8878-FB004E0B3349}" destId="{2912DAFC-7679-470B-A026-2EE71D5C3DED}" srcOrd="0" destOrd="8" presId="urn:microsoft.com/office/officeart/2005/8/layout/process2"/>
    <dgm:cxn modelId="{AE3922F5-29CD-433E-AF28-4CC259B026BB}" srcId="{46A178A2-9EDB-4659-B4A7-24BBA0648C9B}" destId="{FEC81B69-8C9E-4034-A76B-B8717FDF5109}" srcOrd="4" destOrd="0" parTransId="{81502E36-071B-4DA4-AF02-9C6B2DB955FD}" sibTransId="{17F56C4A-BCAF-4B98-8973-544C6DC7D171}"/>
    <dgm:cxn modelId="{618965FB-8046-4410-A057-D2C2F0386C13}" srcId="{46A178A2-9EDB-4659-B4A7-24BBA0648C9B}" destId="{4A3DD1BA-112F-4C14-94FE-07656B8E04B6}" srcOrd="3" destOrd="0" parTransId="{E5E80AE9-B4D1-4801-97AE-2F6CD5B133DC}" sibTransId="{9A509F59-0A29-4CE1-8BDA-127A17BB6465}"/>
    <dgm:cxn modelId="{60A9FCFB-053F-4D94-A635-0EBFC830199F}" type="presOf" srcId="{46A178A2-9EDB-4659-B4A7-24BBA0648C9B}" destId="{2912DAFC-7679-470B-A026-2EE71D5C3DED}" srcOrd="0" destOrd="0" presId="urn:microsoft.com/office/officeart/2005/8/layout/process2"/>
    <dgm:cxn modelId="{BCB475FE-4296-4462-943B-50257E154F58}" type="presOf" srcId="{F80BDA17-15BC-4965-BD18-6B672DC5256B}" destId="{2912DAFC-7679-470B-A026-2EE71D5C3DED}" srcOrd="0" destOrd="2" presId="urn:microsoft.com/office/officeart/2005/8/layout/process2"/>
    <dgm:cxn modelId="{6563DE43-665A-43A4-8F7F-D659C5B250F6}" type="presParOf" srcId="{0937818D-6552-4F11-9728-A7478BE3C71A}" destId="{2912DAFC-7679-470B-A026-2EE71D5C3DED}" srcOrd="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61368C-279E-4AA9-98E8-81BA1F216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A178A2-9EDB-4659-B4A7-24BBA0648C9B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00000"/>
            </a:lnSpc>
          </a:pPr>
          <a:endParaRPr lang="fr-FR" sz="1800" b="1" dirty="0">
            <a:solidFill>
              <a:schemeClr val="tx1"/>
            </a:solidFill>
          </a:endParaRPr>
        </a:p>
      </dgm:t>
    </dgm:pt>
    <dgm:pt modelId="{32127F53-67D5-4D5D-8B72-6EC0B0270D40}" type="parTrans" cxnId="{50A9CED2-D0A9-47FA-8B23-9DF1415B3773}">
      <dgm:prSet/>
      <dgm:spPr/>
      <dgm:t>
        <a:bodyPr/>
        <a:lstStyle/>
        <a:p>
          <a:endParaRPr lang="fr-FR"/>
        </a:p>
      </dgm:t>
    </dgm:pt>
    <dgm:pt modelId="{709CE18D-7BE3-4F68-B81E-87A7FE5B8146}" type="sibTrans" cxnId="{50A9CED2-D0A9-47FA-8B23-9DF1415B3773}">
      <dgm:prSet/>
      <dgm:spPr/>
      <dgm:t>
        <a:bodyPr/>
        <a:lstStyle/>
        <a:p>
          <a:endParaRPr lang="fr-FR"/>
        </a:p>
      </dgm:t>
    </dgm:pt>
    <dgm:pt modelId="{BADD46A3-D735-4D09-98BD-BC2A2DCADD91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l’insuffisance des ressources financières allouées par rapport aux besoins des activités ;</a:t>
          </a:r>
        </a:p>
      </dgm:t>
    </dgm:pt>
    <dgm:pt modelId="{4E119CC1-F30E-43D2-80FB-60A3D118CE23}" type="parTrans" cxnId="{9FFC329D-DA70-4E8D-A999-65062FD7194E}">
      <dgm:prSet/>
      <dgm:spPr/>
      <dgm:t>
        <a:bodyPr/>
        <a:lstStyle/>
        <a:p>
          <a:endParaRPr lang="fr-FR"/>
        </a:p>
      </dgm:t>
    </dgm:pt>
    <dgm:pt modelId="{E27077E4-684C-46E7-99BF-8858C1942873}" type="sibTrans" cxnId="{9FFC329D-DA70-4E8D-A999-65062FD7194E}">
      <dgm:prSet/>
      <dgm:spPr/>
      <dgm:t>
        <a:bodyPr/>
        <a:lstStyle/>
        <a:p>
          <a:endParaRPr lang="fr-FR"/>
        </a:p>
      </dgm:t>
    </dgm:pt>
    <dgm:pt modelId="{F6F0EC60-6931-4B91-B958-7DF72FEF376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faible niveau d’information des investisseurs sur les avantages économiques liés aux filières de bioénergies ;</a:t>
          </a:r>
        </a:p>
      </dgm:t>
    </dgm:pt>
    <dgm:pt modelId="{535484C2-96FB-4C9C-A552-7E64999F1B5B}" type="parTrans" cxnId="{5F0BFB47-0205-47C6-8693-CD79185EFFD5}">
      <dgm:prSet/>
      <dgm:spPr/>
      <dgm:t>
        <a:bodyPr/>
        <a:lstStyle/>
        <a:p>
          <a:endParaRPr lang="fr-FR"/>
        </a:p>
      </dgm:t>
    </dgm:pt>
    <dgm:pt modelId="{F4C6FB33-74F6-46ED-91C4-19868DDBCADE}" type="sibTrans" cxnId="{5F0BFB47-0205-47C6-8693-CD79185EFFD5}">
      <dgm:prSet/>
      <dgm:spPr/>
      <dgm:t>
        <a:bodyPr/>
        <a:lstStyle/>
        <a:p>
          <a:endParaRPr lang="fr-FR"/>
        </a:p>
      </dgm:t>
    </dgm:pt>
    <dgm:pt modelId="{08F3E32F-A104-45EF-AE5F-476626E74676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l’insuffisance de l’effectif du personnel (sur 44 postes, seuls 28 sont pourvus) ;</a:t>
          </a:r>
        </a:p>
      </dgm:t>
    </dgm:pt>
    <dgm:pt modelId="{94D59722-95B2-4F1E-B5CA-9111ED714411}" type="parTrans" cxnId="{D4A58742-34B1-4CEE-8120-0B919C9F05E8}">
      <dgm:prSet/>
      <dgm:spPr/>
      <dgm:t>
        <a:bodyPr/>
        <a:lstStyle/>
        <a:p>
          <a:endParaRPr lang="fr-FR"/>
        </a:p>
      </dgm:t>
    </dgm:pt>
    <dgm:pt modelId="{ECAD825F-DEEF-449F-B651-C4B60BDE0DA1}" type="sibTrans" cxnId="{D4A58742-34B1-4CEE-8120-0B919C9F05E8}">
      <dgm:prSet/>
      <dgm:spPr/>
      <dgm:t>
        <a:bodyPr/>
        <a:lstStyle/>
        <a:p>
          <a:endParaRPr lang="fr-FR"/>
        </a:p>
      </dgm:t>
    </dgm:pt>
    <dgm:pt modelId="{1A9D1C25-326F-477F-8717-E450AD3CF258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l’insuffisance de renforcement de capacités des agents (formations ciblées, moyens roulants, outils informatiques…) ;</a:t>
          </a:r>
        </a:p>
      </dgm:t>
    </dgm:pt>
    <dgm:pt modelId="{208D6E31-4FBA-4EF9-A716-FEBC2C9A8538}" type="parTrans" cxnId="{75523CEF-B092-49AC-B744-18C29D2F4D62}">
      <dgm:prSet/>
      <dgm:spPr/>
      <dgm:t>
        <a:bodyPr/>
        <a:lstStyle/>
        <a:p>
          <a:endParaRPr lang="fr-FR"/>
        </a:p>
      </dgm:t>
    </dgm:pt>
    <dgm:pt modelId="{2565CA7C-A884-4337-AD00-EBCF8F946113}" type="sibTrans" cxnId="{75523CEF-B092-49AC-B744-18C29D2F4D62}">
      <dgm:prSet/>
      <dgm:spPr/>
      <dgm:t>
        <a:bodyPr/>
        <a:lstStyle/>
        <a:p>
          <a:endParaRPr lang="fr-FR"/>
        </a:p>
      </dgm:t>
    </dgm:pt>
    <dgm:pt modelId="{92517C12-403B-412D-B29C-9364029AE8F6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l’arrêt de la quasi-totalité des unités de production d’HVP ;</a:t>
          </a:r>
        </a:p>
      </dgm:t>
    </dgm:pt>
    <dgm:pt modelId="{27461A08-DFF4-4D7D-9B03-7F0C0FDEFC48}" type="parTrans" cxnId="{A1ED8B4E-BD5A-4A21-B908-CF3D99B0EEC8}">
      <dgm:prSet/>
      <dgm:spPr/>
      <dgm:t>
        <a:bodyPr/>
        <a:lstStyle/>
        <a:p>
          <a:endParaRPr lang="fr-FR"/>
        </a:p>
      </dgm:t>
    </dgm:pt>
    <dgm:pt modelId="{9C1E71EC-DA81-4868-9696-FBB882C83C7A}" type="sibTrans" cxnId="{A1ED8B4E-BD5A-4A21-B908-CF3D99B0EEC8}">
      <dgm:prSet/>
      <dgm:spPr/>
      <dgm:t>
        <a:bodyPr/>
        <a:lstStyle/>
        <a:p>
          <a:endParaRPr lang="fr-FR"/>
        </a:p>
      </dgm:t>
    </dgm:pt>
    <dgm:pt modelId="{9EF11E83-9A85-40DD-8215-ABDA42A1C54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vétusté du parc auto de l’ANADEB ;</a:t>
          </a:r>
        </a:p>
      </dgm:t>
    </dgm:pt>
    <dgm:pt modelId="{0F1DB884-0164-48E8-9632-2C299745B249}" type="parTrans" cxnId="{DE8709BF-CF72-40C8-A676-B541E5B35E26}">
      <dgm:prSet/>
      <dgm:spPr/>
      <dgm:t>
        <a:bodyPr/>
        <a:lstStyle/>
        <a:p>
          <a:endParaRPr lang="fr-FR"/>
        </a:p>
      </dgm:t>
    </dgm:pt>
    <dgm:pt modelId="{01ABF1C0-A598-49DA-8630-0A453AF25C4B}" type="sibTrans" cxnId="{DE8709BF-CF72-40C8-A676-B541E5B35E26}">
      <dgm:prSet/>
      <dgm:spPr/>
      <dgm:t>
        <a:bodyPr/>
        <a:lstStyle/>
        <a:p>
          <a:endParaRPr lang="fr-FR"/>
        </a:p>
      </dgm:t>
    </dgm:pt>
    <dgm:pt modelId="{755CAFC0-254E-41A7-9017-8DDB2D2C91E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l’insécurité dans certaines zones de production.</a:t>
          </a:r>
        </a:p>
      </dgm:t>
    </dgm:pt>
    <dgm:pt modelId="{6F48CBBF-7245-43FD-8F87-856420EA2C1D}" type="parTrans" cxnId="{E5A816B2-D916-4720-9669-BF27D3931B1B}">
      <dgm:prSet/>
      <dgm:spPr/>
      <dgm:t>
        <a:bodyPr/>
        <a:lstStyle/>
        <a:p>
          <a:endParaRPr lang="fr-FR"/>
        </a:p>
      </dgm:t>
    </dgm:pt>
    <dgm:pt modelId="{15E0BD9F-B354-498C-A85C-A9332D7356D9}" type="sibTrans" cxnId="{E5A816B2-D916-4720-9669-BF27D3931B1B}">
      <dgm:prSet/>
      <dgm:spPr/>
      <dgm:t>
        <a:bodyPr/>
        <a:lstStyle/>
        <a:p>
          <a:endParaRPr lang="fr-FR"/>
        </a:p>
      </dgm:t>
    </dgm:pt>
    <dgm:pt modelId="{DB9F1851-44FE-4183-BD35-E8AC2786EA6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100000"/>
            </a:lnSpc>
          </a:pPr>
          <a:endParaRPr lang="fr-FR" sz="1800" dirty="0">
            <a:solidFill>
              <a:schemeClr val="tx1"/>
            </a:solidFill>
          </a:endParaRPr>
        </a:p>
      </dgm:t>
    </dgm:pt>
    <dgm:pt modelId="{183DF2C1-4268-4E79-92E5-FDA30CFA078E}" type="parTrans" cxnId="{2B540C9A-F3C6-4ECD-A956-FC9C52983654}">
      <dgm:prSet/>
      <dgm:spPr/>
      <dgm:t>
        <a:bodyPr/>
        <a:lstStyle/>
        <a:p>
          <a:endParaRPr lang="fr-FR"/>
        </a:p>
      </dgm:t>
    </dgm:pt>
    <dgm:pt modelId="{CA0281A7-07DB-433C-9D9E-731B34146E37}" type="sibTrans" cxnId="{2B540C9A-F3C6-4ECD-A956-FC9C52983654}">
      <dgm:prSet/>
      <dgm:spPr/>
      <dgm:t>
        <a:bodyPr/>
        <a:lstStyle/>
        <a:p>
          <a:endParaRPr lang="fr-FR"/>
        </a:p>
      </dgm:t>
    </dgm:pt>
    <dgm:pt modelId="{0937818D-6552-4F11-9728-A7478BE3C71A}" type="pres">
      <dgm:prSet presAssocID="{A661368C-279E-4AA9-98E8-81BA1F21615D}" presName="linearFlow" presStyleCnt="0">
        <dgm:presLayoutVars>
          <dgm:resizeHandles val="exact"/>
        </dgm:presLayoutVars>
      </dgm:prSet>
      <dgm:spPr/>
    </dgm:pt>
    <dgm:pt modelId="{2912DAFC-7679-470B-A026-2EE71D5C3DED}" type="pres">
      <dgm:prSet presAssocID="{46A178A2-9EDB-4659-B4A7-24BBA0648C9B}" presName="node" presStyleLbl="node1" presStyleIdx="0" presStyleCnt="1" custScaleX="485185" custScaleY="404218" custLinFactNeighborY="1395">
        <dgm:presLayoutVars>
          <dgm:bulletEnabled val="1"/>
        </dgm:presLayoutVars>
      </dgm:prSet>
      <dgm:spPr/>
    </dgm:pt>
  </dgm:ptLst>
  <dgm:cxnLst>
    <dgm:cxn modelId="{E4A8D85F-D12D-4E5B-B10D-1CC2C56C7CBB}" type="presOf" srcId="{9EF11E83-9A85-40DD-8215-ABDA42A1C540}" destId="{2912DAFC-7679-470B-A026-2EE71D5C3DED}" srcOrd="0" destOrd="6" presId="urn:microsoft.com/office/officeart/2005/8/layout/process2"/>
    <dgm:cxn modelId="{46296641-DB6D-4EFD-B272-9C8E6865675C}" type="presOf" srcId="{A661368C-279E-4AA9-98E8-81BA1F21615D}" destId="{0937818D-6552-4F11-9728-A7478BE3C71A}" srcOrd="0" destOrd="0" presId="urn:microsoft.com/office/officeart/2005/8/layout/process2"/>
    <dgm:cxn modelId="{D4A58742-34B1-4CEE-8120-0B919C9F05E8}" srcId="{46A178A2-9EDB-4659-B4A7-24BBA0648C9B}" destId="{08F3E32F-A104-45EF-AE5F-476626E74676}" srcOrd="2" destOrd="0" parTransId="{94D59722-95B2-4F1E-B5CA-9111ED714411}" sibTransId="{ECAD825F-DEEF-449F-B651-C4B60BDE0DA1}"/>
    <dgm:cxn modelId="{D7BC2144-3F89-49CD-A48E-B7CA1F20AE07}" type="presOf" srcId="{92517C12-403B-412D-B29C-9364029AE8F6}" destId="{2912DAFC-7679-470B-A026-2EE71D5C3DED}" srcOrd="0" destOrd="5" presId="urn:microsoft.com/office/officeart/2005/8/layout/process2"/>
    <dgm:cxn modelId="{5F0BFB47-0205-47C6-8693-CD79185EFFD5}" srcId="{46A178A2-9EDB-4659-B4A7-24BBA0648C9B}" destId="{F6F0EC60-6931-4B91-B958-7DF72FEF3760}" srcOrd="1" destOrd="0" parTransId="{535484C2-96FB-4C9C-A552-7E64999F1B5B}" sibTransId="{F4C6FB33-74F6-46ED-91C4-19868DDBCADE}"/>
    <dgm:cxn modelId="{0EE26048-77E3-4EA0-8E0B-C8D427915329}" type="presOf" srcId="{DB9F1851-44FE-4183-BD35-E8AC2786EA6F}" destId="{2912DAFC-7679-470B-A026-2EE71D5C3DED}" srcOrd="0" destOrd="8" presId="urn:microsoft.com/office/officeart/2005/8/layout/process2"/>
    <dgm:cxn modelId="{A1ED8B4E-BD5A-4A21-B908-CF3D99B0EEC8}" srcId="{46A178A2-9EDB-4659-B4A7-24BBA0648C9B}" destId="{92517C12-403B-412D-B29C-9364029AE8F6}" srcOrd="4" destOrd="0" parTransId="{27461A08-DFF4-4D7D-9B03-7F0C0FDEFC48}" sibTransId="{9C1E71EC-DA81-4868-9696-FBB882C83C7A}"/>
    <dgm:cxn modelId="{E7D25280-2FFD-4371-B442-7BAE719CC130}" type="presOf" srcId="{1A9D1C25-326F-477F-8717-E450AD3CF258}" destId="{2912DAFC-7679-470B-A026-2EE71D5C3DED}" srcOrd="0" destOrd="4" presId="urn:microsoft.com/office/officeart/2005/8/layout/process2"/>
    <dgm:cxn modelId="{CE46F091-C55E-4BE4-9B0F-76ACDB37CDDA}" type="presOf" srcId="{F6F0EC60-6931-4B91-B958-7DF72FEF3760}" destId="{2912DAFC-7679-470B-A026-2EE71D5C3DED}" srcOrd="0" destOrd="2" presId="urn:microsoft.com/office/officeart/2005/8/layout/process2"/>
    <dgm:cxn modelId="{80F58D99-12C8-4EAD-9872-0735A8AB6910}" type="presOf" srcId="{755CAFC0-254E-41A7-9017-8DDB2D2C91E0}" destId="{2912DAFC-7679-470B-A026-2EE71D5C3DED}" srcOrd="0" destOrd="7" presId="urn:microsoft.com/office/officeart/2005/8/layout/process2"/>
    <dgm:cxn modelId="{2B540C9A-F3C6-4ECD-A956-FC9C52983654}" srcId="{46A178A2-9EDB-4659-B4A7-24BBA0648C9B}" destId="{DB9F1851-44FE-4183-BD35-E8AC2786EA6F}" srcOrd="7" destOrd="0" parTransId="{183DF2C1-4268-4E79-92E5-FDA30CFA078E}" sibTransId="{CA0281A7-07DB-433C-9D9E-731B34146E37}"/>
    <dgm:cxn modelId="{9FFC329D-DA70-4E8D-A999-65062FD7194E}" srcId="{46A178A2-9EDB-4659-B4A7-24BBA0648C9B}" destId="{BADD46A3-D735-4D09-98BD-BC2A2DCADD91}" srcOrd="0" destOrd="0" parTransId="{4E119CC1-F30E-43D2-80FB-60A3D118CE23}" sibTransId="{E27077E4-684C-46E7-99BF-8858C1942873}"/>
    <dgm:cxn modelId="{1C3ACBAC-C8C7-4271-A510-2BF972089F26}" type="presOf" srcId="{08F3E32F-A104-45EF-AE5F-476626E74676}" destId="{2912DAFC-7679-470B-A026-2EE71D5C3DED}" srcOrd="0" destOrd="3" presId="urn:microsoft.com/office/officeart/2005/8/layout/process2"/>
    <dgm:cxn modelId="{E5A816B2-D916-4720-9669-BF27D3931B1B}" srcId="{46A178A2-9EDB-4659-B4A7-24BBA0648C9B}" destId="{755CAFC0-254E-41A7-9017-8DDB2D2C91E0}" srcOrd="6" destOrd="0" parTransId="{6F48CBBF-7245-43FD-8F87-856420EA2C1D}" sibTransId="{15E0BD9F-B354-498C-A85C-A9332D7356D9}"/>
    <dgm:cxn modelId="{FA7A1CBC-0DAE-4DBB-A0A5-2164E30821BB}" type="presOf" srcId="{46A178A2-9EDB-4659-B4A7-24BBA0648C9B}" destId="{2912DAFC-7679-470B-A026-2EE71D5C3DED}" srcOrd="0" destOrd="0" presId="urn:microsoft.com/office/officeart/2005/8/layout/process2"/>
    <dgm:cxn modelId="{DE8709BF-CF72-40C8-A676-B541E5B35E26}" srcId="{46A178A2-9EDB-4659-B4A7-24BBA0648C9B}" destId="{9EF11E83-9A85-40DD-8215-ABDA42A1C540}" srcOrd="5" destOrd="0" parTransId="{0F1DB884-0164-48E8-9632-2C299745B249}" sibTransId="{01ABF1C0-A598-49DA-8630-0A453AF25C4B}"/>
    <dgm:cxn modelId="{50A9CED2-D0A9-47FA-8B23-9DF1415B3773}" srcId="{A661368C-279E-4AA9-98E8-81BA1F21615D}" destId="{46A178A2-9EDB-4659-B4A7-24BBA0648C9B}" srcOrd="0" destOrd="0" parTransId="{32127F53-67D5-4D5D-8B72-6EC0B0270D40}" sibTransId="{709CE18D-7BE3-4F68-B81E-87A7FE5B8146}"/>
    <dgm:cxn modelId="{75523CEF-B092-49AC-B744-18C29D2F4D62}" srcId="{46A178A2-9EDB-4659-B4A7-24BBA0648C9B}" destId="{1A9D1C25-326F-477F-8717-E450AD3CF258}" srcOrd="3" destOrd="0" parTransId="{208D6E31-4FBA-4EF9-A716-FEBC2C9A8538}" sibTransId="{2565CA7C-A884-4337-AD00-EBCF8F946113}"/>
    <dgm:cxn modelId="{B12488FA-E247-4367-994A-C6E9F27A4BC7}" type="presOf" srcId="{BADD46A3-D735-4D09-98BD-BC2A2DCADD91}" destId="{2912DAFC-7679-470B-A026-2EE71D5C3DED}" srcOrd="0" destOrd="1" presId="urn:microsoft.com/office/officeart/2005/8/layout/process2"/>
    <dgm:cxn modelId="{3161D104-1E17-425C-A02B-78C38D701562}" type="presParOf" srcId="{0937818D-6552-4F11-9728-A7478BE3C71A}" destId="{2912DAFC-7679-470B-A026-2EE71D5C3DED}" srcOrd="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61368C-279E-4AA9-98E8-81BA1F216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A178A2-9EDB-4659-B4A7-24BBA0648C9B}">
      <dgm:prSet phldrT="[Texte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just">
            <a:lnSpc>
              <a:spcPct val="100000"/>
            </a:lnSpc>
            <a:buNone/>
          </a:pPr>
          <a:endParaRPr lang="fr-FR" sz="1800" b="1" dirty="0">
            <a:solidFill>
              <a:schemeClr val="tx1"/>
            </a:solidFill>
          </a:endParaRPr>
        </a:p>
      </dgm:t>
    </dgm:pt>
    <dgm:pt modelId="{32127F53-67D5-4D5D-8B72-6EC0B0270D40}" type="parTrans" cxnId="{50A9CED2-D0A9-47FA-8B23-9DF1415B3773}">
      <dgm:prSet/>
      <dgm:spPr/>
      <dgm:t>
        <a:bodyPr/>
        <a:lstStyle/>
        <a:p>
          <a:endParaRPr lang="fr-FR"/>
        </a:p>
      </dgm:t>
    </dgm:pt>
    <dgm:pt modelId="{709CE18D-7BE3-4F68-B81E-87A7FE5B8146}" type="sibTrans" cxnId="{50A9CED2-D0A9-47FA-8B23-9DF1415B3773}">
      <dgm:prSet/>
      <dgm:spPr/>
      <dgm:t>
        <a:bodyPr/>
        <a:lstStyle/>
        <a:p>
          <a:endParaRPr lang="fr-FR"/>
        </a:p>
      </dgm:t>
    </dgm:pt>
    <dgm:pt modelId="{19F6BB82-893E-4AD6-8808-8BDA8CF6DA5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fr-FR" sz="1800" dirty="0">
            <a:solidFill>
              <a:schemeClr val="tx1"/>
            </a:solidFill>
          </a:endParaRPr>
        </a:p>
      </dgm:t>
    </dgm:pt>
    <dgm:pt modelId="{D43166C7-C014-4158-9D99-1FF99CE5C2BF}" type="parTrans" cxnId="{1EC35D9F-DB2F-41AE-BF51-95692822F487}">
      <dgm:prSet/>
      <dgm:spPr/>
      <dgm:t>
        <a:bodyPr/>
        <a:lstStyle/>
        <a:p>
          <a:endParaRPr lang="fr-FR"/>
        </a:p>
      </dgm:t>
    </dgm:pt>
    <dgm:pt modelId="{96FF7AD5-7452-4A14-93A1-53B108628122}" type="sibTrans" cxnId="{1EC35D9F-DB2F-41AE-BF51-95692822F487}">
      <dgm:prSet/>
      <dgm:spPr/>
      <dgm:t>
        <a:bodyPr/>
        <a:lstStyle/>
        <a:p>
          <a:endParaRPr lang="fr-FR"/>
        </a:p>
      </dgm:t>
    </dgm:pt>
    <dgm:pt modelId="{B39AC5A9-F2DD-4EEC-BFEB-09C39E06EE1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diversifier les sources de financement pour l’ANADEB ;</a:t>
          </a:r>
        </a:p>
      </dgm:t>
    </dgm:pt>
    <dgm:pt modelId="{183F504C-ABB9-4D0D-9384-B046C1BB1903}" type="parTrans" cxnId="{C6890A7E-8ECE-4ABC-BBB6-3DF183FD63BA}">
      <dgm:prSet/>
      <dgm:spPr/>
    </dgm:pt>
    <dgm:pt modelId="{9CCD464B-C264-4643-B972-3870C9461322}" type="sibTrans" cxnId="{C6890A7E-8ECE-4ABC-BBB6-3DF183FD63BA}">
      <dgm:prSet/>
      <dgm:spPr/>
    </dgm:pt>
    <dgm:pt modelId="{66FB6F3F-5172-4E1C-9FA2-8A6B948881D1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augmenter les dotations budgétaires allouées au développement des bioénergies ; </a:t>
          </a:r>
        </a:p>
      </dgm:t>
    </dgm:pt>
    <dgm:pt modelId="{22228DDC-985B-450C-9A32-C20D172B4C1C}" type="parTrans" cxnId="{8B1421A4-07DC-44EA-966D-F4A30366A084}">
      <dgm:prSet/>
      <dgm:spPr/>
    </dgm:pt>
    <dgm:pt modelId="{E5310EC2-A795-4B48-B5E5-5B548D0B7564}" type="sibTrans" cxnId="{8B1421A4-07DC-44EA-966D-F4A30366A084}">
      <dgm:prSet/>
      <dgm:spPr/>
    </dgm:pt>
    <dgm:pt modelId="{5336748B-B70D-48DD-ABC6-F712F6D48D39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intensifier les activités de  communication et de sensibilisation à travers un plan de communication  autour des filières de bioénergies surtout à l’endroit des investisseurs privés Maliens ;</a:t>
          </a:r>
        </a:p>
      </dgm:t>
    </dgm:pt>
    <dgm:pt modelId="{D042129C-B78D-4662-966E-95B3C689845E}" type="parTrans" cxnId="{552657A4-E47F-4AC2-927A-D553FAD164A2}">
      <dgm:prSet/>
      <dgm:spPr/>
    </dgm:pt>
    <dgm:pt modelId="{80E6D4C8-709D-4141-9C9C-1A762F1ED145}" type="sibTrans" cxnId="{552657A4-E47F-4AC2-927A-D553FAD164A2}">
      <dgm:prSet/>
      <dgm:spPr/>
    </dgm:pt>
    <dgm:pt modelId="{B853F02A-C0B2-4974-B3E7-7D302B89F7C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mettre en place un programme de renforcement des capacités des agents ;</a:t>
          </a:r>
        </a:p>
      </dgm:t>
    </dgm:pt>
    <dgm:pt modelId="{B53C59EC-4904-432C-9CC0-B0B127660AA2}" type="parTrans" cxnId="{14C049DE-1C25-47EC-883B-C37E8B608F7D}">
      <dgm:prSet/>
      <dgm:spPr/>
    </dgm:pt>
    <dgm:pt modelId="{A2DFDA96-3659-4FCF-82EC-88DA44B2AA1A}" type="sibTrans" cxnId="{14C049DE-1C25-47EC-883B-C37E8B608F7D}">
      <dgm:prSet/>
      <dgm:spPr/>
    </dgm:pt>
    <dgm:pt modelId="{E80A0043-594B-44BA-AB29-62AB5774BF48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chercher des équipements performants pour les unités de production de bioénergies ;</a:t>
          </a:r>
        </a:p>
      </dgm:t>
    </dgm:pt>
    <dgm:pt modelId="{ADB99FF1-EEFD-4195-866B-0673876E4309}" type="parTrans" cxnId="{5BE58228-49F2-41BE-8AA4-E0AA2C4A8398}">
      <dgm:prSet/>
      <dgm:spPr/>
    </dgm:pt>
    <dgm:pt modelId="{522BDBC7-E156-4571-B7B4-1046CF602EC7}" type="sibTrans" cxnId="{5BE58228-49F2-41BE-8AA4-E0AA2C4A8398}">
      <dgm:prSet/>
      <dgm:spPr/>
    </dgm:pt>
    <dgm:pt modelId="{47B4E19A-E300-4B6E-AAE0-F8DF89349CB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renforcer le parc auto de l’ANADEB.</a:t>
          </a:r>
        </a:p>
      </dgm:t>
    </dgm:pt>
    <dgm:pt modelId="{885A8C0D-F7D3-4723-9FCE-191F4EBB2175}" type="parTrans" cxnId="{4529F603-66DC-4C88-AC69-BEDAE3816CCB}">
      <dgm:prSet/>
      <dgm:spPr/>
    </dgm:pt>
    <dgm:pt modelId="{FA141A0B-7832-4FC6-B54D-CAE62E9B476B}" type="sibTrans" cxnId="{4529F603-66DC-4C88-AC69-BEDAE3816CCB}">
      <dgm:prSet/>
      <dgm:spPr/>
    </dgm:pt>
    <dgm:pt modelId="{0937818D-6552-4F11-9728-A7478BE3C71A}" type="pres">
      <dgm:prSet presAssocID="{A661368C-279E-4AA9-98E8-81BA1F21615D}" presName="linearFlow" presStyleCnt="0">
        <dgm:presLayoutVars>
          <dgm:resizeHandles val="exact"/>
        </dgm:presLayoutVars>
      </dgm:prSet>
      <dgm:spPr/>
    </dgm:pt>
    <dgm:pt modelId="{2912DAFC-7679-470B-A026-2EE71D5C3DED}" type="pres">
      <dgm:prSet presAssocID="{46A178A2-9EDB-4659-B4A7-24BBA0648C9B}" presName="node" presStyleLbl="node1" presStyleIdx="0" presStyleCnt="1" custScaleX="485185" custScaleY="404218" custLinFactNeighborY="-20695">
        <dgm:presLayoutVars>
          <dgm:bulletEnabled val="1"/>
        </dgm:presLayoutVars>
      </dgm:prSet>
      <dgm:spPr/>
    </dgm:pt>
  </dgm:ptLst>
  <dgm:cxnLst>
    <dgm:cxn modelId="{4529F603-66DC-4C88-AC69-BEDAE3816CCB}" srcId="{46A178A2-9EDB-4659-B4A7-24BBA0648C9B}" destId="{47B4E19A-E300-4B6E-AAE0-F8DF89349CBA}" srcOrd="5" destOrd="0" parTransId="{885A8C0D-F7D3-4723-9FCE-191F4EBB2175}" sibTransId="{FA141A0B-7832-4FC6-B54D-CAE62E9B476B}"/>
    <dgm:cxn modelId="{8356B80F-6C32-4C34-8C5B-B9B528E29E28}" type="presOf" srcId="{19F6BB82-893E-4AD6-8808-8BDA8CF6DA5F}" destId="{2912DAFC-7679-470B-A026-2EE71D5C3DED}" srcOrd="0" destOrd="7" presId="urn:microsoft.com/office/officeart/2005/8/layout/process2"/>
    <dgm:cxn modelId="{5BE58228-49F2-41BE-8AA4-E0AA2C4A8398}" srcId="{46A178A2-9EDB-4659-B4A7-24BBA0648C9B}" destId="{E80A0043-594B-44BA-AB29-62AB5774BF48}" srcOrd="4" destOrd="0" parTransId="{ADB99FF1-EEFD-4195-866B-0673876E4309}" sibTransId="{522BDBC7-E156-4571-B7B4-1046CF602EC7}"/>
    <dgm:cxn modelId="{1937D02C-594F-42E3-98E4-B298464DCAD8}" type="presOf" srcId="{66FB6F3F-5172-4E1C-9FA2-8A6B948881D1}" destId="{2912DAFC-7679-470B-A026-2EE71D5C3DED}" srcOrd="0" destOrd="2" presId="urn:microsoft.com/office/officeart/2005/8/layout/process2"/>
    <dgm:cxn modelId="{EC61095F-9EFC-4341-A42E-822DB8915EEB}" type="presOf" srcId="{B853F02A-C0B2-4974-B3E7-7D302B89F7CC}" destId="{2912DAFC-7679-470B-A026-2EE71D5C3DED}" srcOrd="0" destOrd="4" presId="urn:microsoft.com/office/officeart/2005/8/layout/process2"/>
    <dgm:cxn modelId="{C6890A7E-8ECE-4ABC-BBB6-3DF183FD63BA}" srcId="{46A178A2-9EDB-4659-B4A7-24BBA0648C9B}" destId="{B39AC5A9-F2DD-4EEC-BFEB-09C39E06EE14}" srcOrd="0" destOrd="0" parTransId="{183F504C-ABB9-4D0D-9384-B046C1BB1903}" sibTransId="{9CCD464B-C264-4643-B972-3870C9461322}"/>
    <dgm:cxn modelId="{5B43D68A-B237-4451-8032-F306FDD13990}" type="presOf" srcId="{E80A0043-594B-44BA-AB29-62AB5774BF48}" destId="{2912DAFC-7679-470B-A026-2EE71D5C3DED}" srcOrd="0" destOrd="5" presId="urn:microsoft.com/office/officeart/2005/8/layout/process2"/>
    <dgm:cxn modelId="{8555DC8D-6973-456B-8375-FD8AF77FC853}" type="presOf" srcId="{B39AC5A9-F2DD-4EEC-BFEB-09C39E06EE14}" destId="{2912DAFC-7679-470B-A026-2EE71D5C3DED}" srcOrd="0" destOrd="1" presId="urn:microsoft.com/office/officeart/2005/8/layout/process2"/>
    <dgm:cxn modelId="{1EC35D9F-DB2F-41AE-BF51-95692822F487}" srcId="{46A178A2-9EDB-4659-B4A7-24BBA0648C9B}" destId="{19F6BB82-893E-4AD6-8808-8BDA8CF6DA5F}" srcOrd="6" destOrd="0" parTransId="{D43166C7-C014-4158-9D99-1FF99CE5C2BF}" sibTransId="{96FF7AD5-7452-4A14-93A1-53B108628122}"/>
    <dgm:cxn modelId="{8B1421A4-07DC-44EA-966D-F4A30366A084}" srcId="{46A178A2-9EDB-4659-B4A7-24BBA0648C9B}" destId="{66FB6F3F-5172-4E1C-9FA2-8A6B948881D1}" srcOrd="1" destOrd="0" parTransId="{22228DDC-985B-450C-9A32-C20D172B4C1C}" sibTransId="{E5310EC2-A795-4B48-B5E5-5B548D0B7564}"/>
    <dgm:cxn modelId="{552657A4-E47F-4AC2-927A-D553FAD164A2}" srcId="{46A178A2-9EDB-4659-B4A7-24BBA0648C9B}" destId="{5336748B-B70D-48DD-ABC6-F712F6D48D39}" srcOrd="2" destOrd="0" parTransId="{D042129C-B78D-4662-966E-95B3C689845E}" sibTransId="{80E6D4C8-709D-4141-9C9C-1A762F1ED145}"/>
    <dgm:cxn modelId="{E0E59EC4-831C-43B1-A171-7E0E6AD06D45}" type="presOf" srcId="{A661368C-279E-4AA9-98E8-81BA1F21615D}" destId="{0937818D-6552-4F11-9728-A7478BE3C71A}" srcOrd="0" destOrd="0" presId="urn:microsoft.com/office/officeart/2005/8/layout/process2"/>
    <dgm:cxn modelId="{50A9CED2-D0A9-47FA-8B23-9DF1415B3773}" srcId="{A661368C-279E-4AA9-98E8-81BA1F21615D}" destId="{46A178A2-9EDB-4659-B4A7-24BBA0648C9B}" srcOrd="0" destOrd="0" parTransId="{32127F53-67D5-4D5D-8B72-6EC0B0270D40}" sibTransId="{709CE18D-7BE3-4F68-B81E-87A7FE5B8146}"/>
    <dgm:cxn modelId="{E7DB4DD9-2A80-4C20-97BC-B71163FE6F67}" type="presOf" srcId="{47B4E19A-E300-4B6E-AAE0-F8DF89349CBA}" destId="{2912DAFC-7679-470B-A026-2EE71D5C3DED}" srcOrd="0" destOrd="6" presId="urn:microsoft.com/office/officeart/2005/8/layout/process2"/>
    <dgm:cxn modelId="{14C049DE-1C25-47EC-883B-C37E8B608F7D}" srcId="{46A178A2-9EDB-4659-B4A7-24BBA0648C9B}" destId="{B853F02A-C0B2-4974-B3E7-7D302B89F7CC}" srcOrd="3" destOrd="0" parTransId="{B53C59EC-4904-432C-9CC0-B0B127660AA2}" sibTransId="{A2DFDA96-3659-4FCF-82EC-88DA44B2AA1A}"/>
    <dgm:cxn modelId="{902B46E4-1EE2-4079-B49E-19B9580B6468}" type="presOf" srcId="{46A178A2-9EDB-4659-B4A7-24BBA0648C9B}" destId="{2912DAFC-7679-470B-A026-2EE71D5C3DED}" srcOrd="0" destOrd="0" presId="urn:microsoft.com/office/officeart/2005/8/layout/process2"/>
    <dgm:cxn modelId="{F7978CFD-6190-4328-B7F8-69F7403D5095}" type="presOf" srcId="{5336748B-B70D-48DD-ABC6-F712F6D48D39}" destId="{2912DAFC-7679-470B-A026-2EE71D5C3DED}" srcOrd="0" destOrd="3" presId="urn:microsoft.com/office/officeart/2005/8/layout/process2"/>
    <dgm:cxn modelId="{7F405763-3255-4629-9F18-0B2E97C58E22}" type="presParOf" srcId="{0937818D-6552-4F11-9728-A7478BE3C71A}" destId="{2912DAFC-7679-470B-A026-2EE71D5C3DED}" srcOrd="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DAFC-7679-470B-A026-2EE71D5C3DED}">
      <dsp:nvSpPr>
        <dsp:cNvPr id="0" name=""/>
        <dsp:cNvSpPr/>
      </dsp:nvSpPr>
      <dsp:spPr>
        <a:xfrm>
          <a:off x="0" y="0"/>
          <a:ext cx="11977353" cy="5353718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Biomasse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: c’est toute matière organique d’origine végétale ou animale utilisée pour produire de l'Energie (Chaleur, électricité etc.).</a:t>
          </a:r>
        </a:p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Biocombustible</a:t>
          </a:r>
          <a:r>
            <a:rPr lang="fr-FR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toute source d’énergie tirée de la biomasse et destinée à être transformée en énergie thermique (par combustion).</a:t>
          </a:r>
        </a:p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Biocarburants</a:t>
          </a:r>
          <a:r>
            <a:rPr lang="fr-FR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: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Ce sont les formes liquides et gazeuses de la valorisation énergétique de la biomasse.</a:t>
          </a:r>
        </a:p>
        <a:p>
          <a:pPr marL="0" marR="0" lvl="0" indent="0" algn="just" defTabSz="80010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Bioénergies :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Ce sont les formes liquides, gazeuses et solides de la valorisation énergétique de la biomasse.</a:t>
          </a: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just" defTabSz="80010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Biogaz </a:t>
          </a:r>
          <a:r>
            <a:rPr lang="fr-FR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fr-FR" sz="2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est un gaz 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composé principalement de méthane </a:t>
          </a:r>
          <a:r>
            <a:rPr lang="fr-FR" sz="2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obtenu par fermentation de la matière organique en l'absence d'oxygène</a:t>
          </a:r>
          <a:endParaRPr lang="fr-FR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805" y="156805"/>
        <a:ext cx="11663743" cy="50401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DAFC-7679-470B-A026-2EE71D5C3DED}">
      <dsp:nvSpPr>
        <dsp:cNvPr id="0" name=""/>
        <dsp:cNvSpPr/>
      </dsp:nvSpPr>
      <dsp:spPr>
        <a:xfrm>
          <a:off x="0" y="0"/>
          <a:ext cx="11977353" cy="5353718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renforcer les activités de production, de transformation et d’utilisation des cultures énergétiques (Jatropha, manioc, canne à sucre etc.)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valoriser les déchets (agricoles, industriels, ménagers,  animaux domestiques et forestiers) et les plantes aquatiques nuisibles à des fins énergétiques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promouvoir les zones d’activités électrifiées (ZAE) pour soutenir l’entreprenariat rural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valoriser le bioéthanol par son utilisation dans les réchauds et les moteurs à essence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produire du biogaz dans les abattoirs du Mali pour la production d’électricité et de froid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valoriser les huiles usagées en Biocarburant.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solidFill>
              <a:schemeClr val="tx1"/>
            </a:solidFill>
          </a:endParaRPr>
        </a:p>
      </dsp:txBody>
      <dsp:txXfrm>
        <a:off x="156805" y="156805"/>
        <a:ext cx="11663743" cy="50401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DAFC-7679-470B-A026-2EE71D5C3DED}">
      <dsp:nvSpPr>
        <dsp:cNvPr id="0" name=""/>
        <dsp:cNvSpPr/>
      </dsp:nvSpPr>
      <dsp:spPr>
        <a:xfrm>
          <a:off x="0" y="26954"/>
          <a:ext cx="11977353" cy="3092280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Soutenir le secteur des bioénergies à travers la mise en place d’un fonds de développement ;</a:t>
          </a: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Faire la promotion du sous-secteur de la bioénergie et sa prise en compte dans le mix-énergétique ; </a:t>
          </a: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Soutenir le programme de développement des bioénergies ;</a:t>
          </a: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Être les </a:t>
          </a: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AMBASSADEURS</a:t>
          </a:r>
          <a:r>
            <a:rPr lang="fr-FR" sz="22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 bioénergies.</a:t>
          </a:r>
          <a:endParaRPr lang="fr-FR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solidFill>
              <a:schemeClr val="tx1"/>
            </a:solidFill>
          </a:endParaRPr>
        </a:p>
      </dsp:txBody>
      <dsp:txXfrm>
        <a:off x="90570" y="117524"/>
        <a:ext cx="11796213" cy="2911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C50AD-4BDE-4D60-9005-6A958A80C89C}">
      <dsp:nvSpPr>
        <dsp:cNvPr id="0" name=""/>
        <dsp:cNvSpPr/>
      </dsp:nvSpPr>
      <dsp:spPr>
        <a:xfrm>
          <a:off x="2489" y="0"/>
          <a:ext cx="3293201" cy="235168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5E951-A96D-47E1-B886-E71886AD53F8}">
      <dsp:nvSpPr>
        <dsp:cNvPr id="0" name=""/>
        <dsp:cNvSpPr/>
      </dsp:nvSpPr>
      <dsp:spPr>
        <a:xfrm>
          <a:off x="31717" y="2417455"/>
          <a:ext cx="5055437" cy="2888640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977900" rtl="0">
            <a:lnSpc>
              <a:spcPct val="100000"/>
            </a:lnSpc>
            <a:spcBef>
              <a:spcPct val="0"/>
            </a:spcBef>
            <a:spcAft>
              <a:spcPct val="5000"/>
            </a:spcAft>
            <a:buNone/>
          </a:pPr>
          <a:endParaRPr lang="fr-FR" sz="22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just" defTabSz="977900" rtl="0">
            <a:lnSpc>
              <a:spcPct val="10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fr-FR" sz="22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Crée par l’Ordonnance </a:t>
          </a: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N° 09-006/P-RM du 04 mars 2009</a:t>
          </a:r>
          <a:r>
            <a:rPr lang="fr-FR" sz="22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l’Agence nationale de Développement des Biocarburants </a:t>
          </a: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(ANADEB) </a:t>
          </a:r>
          <a:r>
            <a:rPr lang="fr-FR" sz="22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 un Etablissement Public à caractère Administratif </a:t>
          </a: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(EPA)</a:t>
          </a:r>
          <a:r>
            <a:rPr lang="fr-FR" sz="22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doté de la personnalité morale et de l’autonomie financière.</a:t>
          </a:r>
        </a:p>
      </dsp:txBody>
      <dsp:txXfrm>
        <a:off x="31717" y="2417455"/>
        <a:ext cx="5055437" cy="2888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47F6F-5AAE-4C06-8F03-0841023EF86C}">
      <dsp:nvSpPr>
        <dsp:cNvPr id="0" name=""/>
        <dsp:cNvSpPr/>
      </dsp:nvSpPr>
      <dsp:spPr>
        <a:xfrm>
          <a:off x="0" y="58256"/>
          <a:ext cx="11977353" cy="715021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Mission principale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Promouvoir les biocarburants/bioénergies sur toute l’étendue du territoire national,</a:t>
          </a:r>
        </a:p>
      </dsp:txBody>
      <dsp:txXfrm>
        <a:off x="20942" y="79198"/>
        <a:ext cx="11935469" cy="673137"/>
      </dsp:txXfrm>
    </dsp:sp>
    <dsp:sp modelId="{39DD558A-4A48-4651-BAFB-916EE0D2139F}">
      <dsp:nvSpPr>
        <dsp:cNvPr id="0" name=""/>
        <dsp:cNvSpPr/>
      </dsp:nvSpPr>
      <dsp:spPr>
        <a:xfrm rot="16200000" flipH="1">
          <a:off x="5853086" y="724351"/>
          <a:ext cx="249110" cy="427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 rot="-5400000">
        <a:off x="5849289" y="813718"/>
        <a:ext cx="256705" cy="174377"/>
      </dsp:txXfrm>
    </dsp:sp>
    <dsp:sp modelId="{2912DAFC-7679-470B-A026-2EE71D5C3DED}">
      <dsp:nvSpPr>
        <dsp:cNvPr id="0" name=""/>
        <dsp:cNvSpPr/>
      </dsp:nvSpPr>
      <dsp:spPr>
        <a:xfrm>
          <a:off x="0" y="1188058"/>
          <a:ext cx="11977353" cy="4416904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Missions Spécifiques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Participer à la définition des normes en matière de biocarburants et au suivi  de la mise en œuvre de ces normes;   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Veiller à la disponibilité permanente des biocarburants/b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ioénergies</a:t>
          </a: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sur le marché ;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Etablir les bases et mécanismes de tarification et participer à l’élaboration de la stratégie des prix des biocarburants/bioénergies ;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Appuyer la recherche-développement sur les biocarburants/bioénergies ;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Former, encadrer, et suivre les transformateurs, artisans et industriels des produits à base des bioénergies ;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Suivre et évaluer les activités des operateurs intervenant dans le secteur ;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Assurer la concertation entre partenaires nationaux et internationaux du domaine des bioénergies pour favoriser les échanges technologiques et développer le partenariat.</a:t>
          </a:r>
        </a:p>
      </dsp:txBody>
      <dsp:txXfrm>
        <a:off x="129367" y="1317425"/>
        <a:ext cx="11718619" cy="4158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DAFC-7679-470B-A026-2EE71D5C3DED}">
      <dsp:nvSpPr>
        <dsp:cNvPr id="0" name=""/>
        <dsp:cNvSpPr/>
      </dsp:nvSpPr>
      <dsp:spPr>
        <a:xfrm>
          <a:off x="0" y="6897"/>
          <a:ext cx="11977353" cy="5353718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fr-FR" alt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intérêt croissant au niveau mondial pour le développement des bioénergies est justifié par plusieurs facteurs parmi lesquels le défi des changements climatiques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Bioénergies sont parfaitement adaptées à la production décentralisée qui permet l’accès à l</a:t>
          </a:r>
          <a:r>
            <a:rPr lang="fr-FR" alt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’é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nergie pour les populations rurales où l</a:t>
          </a:r>
          <a:r>
            <a:rPr lang="fr-FR" alt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extension du réseau électrique n</a:t>
          </a:r>
          <a:r>
            <a:rPr lang="fr-FR" alt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 pas économiquement rentable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Bioénergies offrent un potentiel significatif à la création d’emplois, d’entreprises et d’activités économiques (Boulangerie, soudure, couture, production de froid, moulins, motopompes etc.).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solidFill>
              <a:schemeClr val="tx1"/>
            </a:solidFill>
          </a:endParaRPr>
        </a:p>
      </dsp:txBody>
      <dsp:txXfrm>
        <a:off x="156805" y="163702"/>
        <a:ext cx="11663743" cy="5040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DAFC-7679-470B-A026-2EE71D5C3DED}">
      <dsp:nvSpPr>
        <dsp:cNvPr id="0" name=""/>
        <dsp:cNvSpPr/>
      </dsp:nvSpPr>
      <dsp:spPr>
        <a:xfrm>
          <a:off x="0" y="6897"/>
          <a:ext cx="11977353" cy="5353718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 d’appui a l’autonomisation socio-économique des femmes dans les zones de production  du pourghere  au mali financé par l’UNCDF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 de diffusion des technologies à Bioénergie (Faso Bio 15 et Lorena)  par le Fonds Climat Mali. Ce projet sera mis en œuvre par l’ANADEB en partenariat avec l’ONU-FEMMES et il prévoit la diffusion de 400 </a:t>
          </a:r>
          <a:r>
            <a:rPr lang="fr-FR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biodigesteurs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 de construction d’une centrale électrique à biogaz (1 MW) de l’abattoir de </a:t>
          </a:r>
          <a:r>
            <a:rPr lang="fr-FR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Sabalibougou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dont l’étude de faisabilité a été financée par l’ECREEE. Des discussions sont en cours avec des investisseurs pour le financement de ce projet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 pilote de production de briquettes combustibles comme substitut au bois de chauffe utilisé dans les huileries cotonnières de Koutiala.</a:t>
          </a:r>
        </a:p>
      </dsp:txBody>
      <dsp:txXfrm>
        <a:off x="156805" y="163702"/>
        <a:ext cx="11663743" cy="50401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DAFC-7679-470B-A026-2EE71D5C3DED}">
      <dsp:nvSpPr>
        <dsp:cNvPr id="0" name=""/>
        <dsp:cNvSpPr/>
      </dsp:nvSpPr>
      <dsp:spPr>
        <a:xfrm>
          <a:off x="0" y="6897"/>
          <a:ext cx="11977353" cy="5353718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800" kern="1200" dirty="0">
            <a:solidFill>
              <a:schemeClr val="tx1"/>
            </a:solidFill>
          </a:endParaRPr>
        </a:p>
        <a:p>
          <a:pPr marL="0" marR="0" lvl="1" indent="0" algn="just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800" kern="1200" dirty="0">
              <a:solidFill>
                <a:schemeClr val="tx1"/>
              </a:solidFill>
            </a:rPr>
            <a:t> </a:t>
          </a: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Projet « Multi-Energies pour la Résilience et la gestion Intégrée des Terroirs - (MERIT) » a été lancé le 17 janvier 2022. Ce projet, dans son volet de promotion de Biodigesteurs, prévoit la diffusion de 5 000 Biodigesteurs sous la supervision de l’Agence Nationale de Développement des Biocarburants ;</a:t>
          </a:r>
        </a:p>
        <a:p>
          <a:pPr marL="0" marR="0" lvl="1" indent="0" algn="just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Projet de  réalisation de la  Zone d’Activités Electrifiées (ZAE) de Ouaramadiana  est en cours et permettra  de soutenir l’entreprenariat local ;</a:t>
          </a:r>
        </a:p>
        <a:p>
          <a:pPr marL="0" marR="0" lvl="1" indent="0" algn="just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Laboratoire de bioénergie de l’ANADEB, pour réaliser les différentes analyses en matière de bioénergie afin d’offrir à la population une énergie propre, durable et abordable ;</a:t>
          </a:r>
        </a:p>
        <a:p>
          <a:pPr marL="0" marR="0" lvl="1" indent="0" algn="just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Programme de Développement des Bioénergies au Mali (PDBM) pour un coût d’environ 18 milliards FCFA , avec 7 composantes.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solidFill>
              <a:schemeClr val="tx1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800" kern="1200" dirty="0">
            <a:solidFill>
              <a:schemeClr val="tx1"/>
            </a:solidFill>
          </a:endParaRPr>
        </a:p>
      </dsp:txBody>
      <dsp:txXfrm>
        <a:off x="156805" y="163702"/>
        <a:ext cx="11663743" cy="50401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DAFC-7679-470B-A026-2EE71D5C3DED}">
      <dsp:nvSpPr>
        <dsp:cNvPr id="0" name=""/>
        <dsp:cNvSpPr/>
      </dsp:nvSpPr>
      <dsp:spPr>
        <a:xfrm>
          <a:off x="0" y="0"/>
          <a:ext cx="11977353" cy="5353718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Superficies emblavées en plantes énergétiques :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19 758 ha </a:t>
          </a: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Quantité de graines oléagineuses produites en 2021 : environ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30, 04 tonnes </a:t>
          </a: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Quantité d’Huile Végétale Pure carburant (HVP) produite en 2021 :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2 381 litres </a:t>
          </a: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Nombre d’unité d’extraction d’HVP carburant :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 </a:t>
          </a: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Nombre de biodigesteurs installé par l’Etat et ses partenaires  :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1200 unités </a:t>
          </a: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Quantité de bioéthanol produite par an : environ </a:t>
          </a:r>
          <a:r>
            <a:rPr lang="fr-FR" sz="20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3 500 000 litres</a:t>
          </a:r>
          <a:r>
            <a:rPr lang="fr-FR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fr-FR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solidFill>
              <a:schemeClr val="tx1"/>
            </a:solidFill>
          </a:endParaRPr>
        </a:p>
      </dsp:txBody>
      <dsp:txXfrm>
        <a:off x="156805" y="156805"/>
        <a:ext cx="11663743" cy="50401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DAFC-7679-470B-A026-2EE71D5C3DED}">
      <dsp:nvSpPr>
        <dsp:cNvPr id="0" name=""/>
        <dsp:cNvSpPr/>
      </dsp:nvSpPr>
      <dsp:spPr>
        <a:xfrm>
          <a:off x="0" y="6897"/>
          <a:ext cx="11977353" cy="5353718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l’insuffisance des ressources financières allouées par rapport aux besoins des activités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faible niveau d’information des investisseurs sur les avantages économiques liés aux filières de bioénergies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l’insuffisance de l’effectif du personnel (sur 44 postes, seuls 28 sont pourvus)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l’insuffisance de renforcement de capacités des agents (formations ciblées, moyens roulants, outils informatiques…)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l’arrêt de la quasi-totalité des unités de production d’HVP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vétusté du parc auto de l’ANADEB ;</a:t>
          </a:r>
        </a:p>
        <a:p>
          <a:pPr marL="228600" lvl="1" indent="-228600" algn="just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l’insécurité dans certaines zones de production.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solidFill>
              <a:schemeClr val="tx1"/>
            </a:solidFill>
          </a:endParaRPr>
        </a:p>
      </dsp:txBody>
      <dsp:txXfrm>
        <a:off x="156805" y="163702"/>
        <a:ext cx="11663743" cy="50401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DAFC-7679-470B-A026-2EE71D5C3DED}">
      <dsp:nvSpPr>
        <dsp:cNvPr id="0" name=""/>
        <dsp:cNvSpPr/>
      </dsp:nvSpPr>
      <dsp:spPr>
        <a:xfrm>
          <a:off x="0" y="0"/>
          <a:ext cx="11977353" cy="5353718"/>
        </a:xfrm>
        <a:prstGeom prst="roundRect">
          <a:avLst>
            <a:gd name="adj" fmla="val 10000"/>
          </a:avLst>
        </a:prstGeom>
        <a:noFill/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diversifier les sources de financement pour l’ANADEB ;</a:t>
          </a: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augmenter les dotations budgétaires allouées au développement des bioénergies ; </a:t>
          </a: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intensifier les activités de  communication et de sensibilisation à travers un plan de communication  autour des filières de bioénergies surtout à l’endroit des investisseurs privés Maliens ;</a:t>
          </a: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mettre en place un programme de renforcement des capacités des agents ;</a:t>
          </a: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chercher des équipements performants pour les unités de production de bioénergies ;</a:t>
          </a: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renforcer le parc auto de l’ANADEB.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solidFill>
              <a:schemeClr val="tx1"/>
            </a:solidFill>
          </a:endParaRPr>
        </a:p>
      </dsp:txBody>
      <dsp:txXfrm>
        <a:off x="156805" y="156805"/>
        <a:ext cx="11663743" cy="5040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DEC388-69C3-41CE-836D-8CADE66F758F}" type="datetime1">
              <a:rPr lang="fr-FR" smtClean="0"/>
              <a:pPr algn="r" rtl="0"/>
              <a:t>12/05/2022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E31375A4-56A4-47D6-9801-1991572033F7}" type="slidenum">
              <a:rPr lang="fr-FR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CF334A0-7817-44BF-BE74-0C1D60A40209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75A4-56A4-47D6-9801-1991572033F7}" type="slidenum">
              <a:rPr lang="fr-FR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06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93682C-1666-439C-B1F6-2324BA8BDEE9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AC62B6-9765-4D0D-A062-B6261D408591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560E40-E96F-4F90-B177-9CA529868AE7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D8A20-D5AA-4EBF-82E0-3620BEFE5662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 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DB54D6-28DC-40C0-8824-32CC37999B83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 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 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 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pic>
        <p:nvPicPr>
          <p:cNvPr id="10" name="Image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ce réservé d’imag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9" name="Texte d’instruction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FR" sz="1200" b="1" i="1" noProof="0" dirty="0">
                <a:latin typeface="Arial" pitchFamily="34" charset="0"/>
                <a:cs typeface="Arial" pitchFamily="34" charset="0"/>
              </a:rPr>
              <a:t>REMARQUE :</a:t>
            </a:r>
          </a:p>
          <a:p>
            <a:pPr rtl="0"/>
            <a:r>
              <a:rPr lang="fr-FR" sz="1200" i="1" noProof="0" dirty="0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 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 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 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 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dirty="0"/>
              <a:t>​</a:t>
            </a:r>
            <a:fld id="{FF5F1CE1-2D83-4710-B005-E03A94773F54}" type="datetime1">
              <a:rPr lang="fr-FR" smtClean="0"/>
              <a:pPr/>
              <a:t>12/05/2022</a:t>
            </a:fld>
            <a:r>
              <a:rPr lang="fr-FR" dirty="0"/>
              <a:t>​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CC60CA-F5F0-431E-AD16-DA84336EFE3A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571E30-3F8C-45A0-A97D-32FEE21AD3FE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3E571F-D862-4C44-826E-B0273097C3EE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5EA7CD-A54C-4044-94F4-AD92C5338D2B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14D363-38EB-4EFE-A4CB-9D469BC54DCB}" type="datetime1">
              <a:rPr lang="fr-FR" smtClean="0"/>
              <a:pPr/>
              <a:t>12/05/2022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r="91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  <a:p>
            <a:pPr lvl="5" rtl="0"/>
            <a:r>
              <a:rPr lang="fr-FR" noProof="0" dirty="0"/>
              <a:t>Sixième niveau</a:t>
            </a:r>
          </a:p>
          <a:p>
            <a:pPr lvl="6" rtl="0"/>
            <a:r>
              <a:rPr lang="fr-FR" noProof="0" dirty="0"/>
              <a:t>Septième niveau</a:t>
            </a:r>
          </a:p>
          <a:p>
            <a:pPr lvl="7" rtl="0"/>
            <a:r>
              <a:rPr lang="fr-FR" noProof="0" dirty="0"/>
              <a:t>Huitième niveau</a:t>
            </a:r>
          </a:p>
          <a:p>
            <a:pPr lvl="8" rtl="0"/>
            <a:r>
              <a:rPr lang="fr-FR" noProof="0" dirty="0"/>
              <a:t>Neuvième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​</a:t>
            </a:r>
            <a:fld id="{B4D55279-C06B-4789-90C7-CDBF3CF07A5D}" type="datetime1">
              <a:rPr lang="fr-FR" smtClean="0"/>
              <a:pPr/>
              <a:t>12/05/2022</a:t>
            </a:fld>
            <a:r>
              <a:rPr lang="fr-FR" dirty="0"/>
              <a:t>​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 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 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ctrTitle"/>
          </p:nvPr>
        </p:nvSpPr>
        <p:spPr>
          <a:xfrm>
            <a:off x="0" y="2215893"/>
            <a:ext cx="12192000" cy="2219691"/>
          </a:xfrm>
        </p:spPr>
        <p:txBody>
          <a:bodyPr rtlCol="0" anchor="ctr">
            <a:normAutofit/>
          </a:bodyPr>
          <a:lstStyle/>
          <a:p>
            <a:pPr algn="ctr"/>
            <a:r>
              <a:rPr lang="fr-FR" b="1" dirty="0"/>
              <a:t>PRESENTATION DE L’ANADEB</a:t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sz="2800" b="1" cap="none" dirty="0">
                <a:solidFill>
                  <a:srgbClr val="00B050"/>
                </a:solidFill>
              </a:rPr>
              <a:t>Visite de la commission en charge de l’énergie du </a:t>
            </a:r>
            <a:r>
              <a:rPr lang="fr-FR" sz="2800" b="1" dirty="0">
                <a:solidFill>
                  <a:srgbClr val="00B050"/>
                </a:solidFill>
              </a:rPr>
              <a:t>CNT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7" name="Sous-titre 6"/>
          <p:cNvSpPr>
            <a:spLocks noGrp="1"/>
          </p:cNvSpPr>
          <p:nvPr>
            <p:ph type="subTitle" idx="1"/>
          </p:nvPr>
        </p:nvSpPr>
        <p:spPr>
          <a:xfrm>
            <a:off x="3390900" y="4618464"/>
            <a:ext cx="8801100" cy="955565"/>
          </a:xfrm>
        </p:spPr>
        <p:txBody>
          <a:bodyPr rtlCol="0">
            <a:noAutofit/>
          </a:bodyPr>
          <a:lstStyle/>
          <a:p>
            <a:pPr rtl="0"/>
            <a:r>
              <a:rPr lang="fr-FR" sz="2800" b="1" dirty="0"/>
              <a:t>Présenté par:  Monsieur Abdoulaye KAYA </a:t>
            </a:r>
          </a:p>
          <a:p>
            <a:pPr rtl="0"/>
            <a:r>
              <a:rPr lang="fr-FR" sz="2800" b="1" dirty="0"/>
              <a:t>             Directeur Général de l’ANADEB</a:t>
            </a:r>
          </a:p>
        </p:txBody>
      </p:sp>
      <p:pic>
        <p:nvPicPr>
          <p:cNvPr id="8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b="5438"/>
          <a:stretch>
            <a:fillRect/>
          </a:stretch>
        </p:blipFill>
        <p:spPr>
          <a:xfrm>
            <a:off x="-1" y="0"/>
            <a:ext cx="2820474" cy="2266681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99" y="0"/>
            <a:ext cx="2705101" cy="226668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 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 de Bioénergies (suite)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880558" y="5280338"/>
            <a:ext cx="8151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Briquettes combustibles,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utilisables dans la </a:t>
            </a:r>
            <a:r>
              <a:rPr lang="fr-FR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cogénération et dans la cuisson.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Elles sont produites à partir des </a:t>
            </a:r>
            <a:r>
              <a:rPr lang="fr-FR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déchets agricoles, des copeaux de Bois, etc.</a:t>
            </a:r>
          </a:p>
        </p:txBody>
      </p:sp>
      <p:sp>
        <p:nvSpPr>
          <p:cNvPr id="21" name="Flèche vers le bas 20"/>
          <p:cNvSpPr/>
          <p:nvPr/>
        </p:nvSpPr>
        <p:spPr>
          <a:xfrm>
            <a:off x="5342454" y="4292263"/>
            <a:ext cx="386366" cy="75985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84" y="1321336"/>
            <a:ext cx="5645506" cy="28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 la Bioénergie au plan socioéconomique et environnemental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63055"/>
              </p:ext>
            </p:extLst>
          </p:nvPr>
        </p:nvGraphicFramePr>
        <p:xfrm>
          <a:off x="103030" y="1310640"/>
          <a:ext cx="11977353" cy="536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0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 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Usages des bioénergies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10" y="4221856"/>
            <a:ext cx="2803300" cy="26361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19" y="4221856"/>
            <a:ext cx="2919391" cy="263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6" y="1349348"/>
            <a:ext cx="2539289" cy="269632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045" y="1349349"/>
            <a:ext cx="2761280" cy="2696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7" y="1319583"/>
            <a:ext cx="3072683" cy="2726086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1513131" y="3697637"/>
            <a:ext cx="2147827" cy="432000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0070C0"/>
                </a:solidFill>
                <a:latin typeface="+mj-lt"/>
              </a:rPr>
              <a:t>     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 Motrice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 txBox="1">
            <a:spLocks/>
          </p:cNvSpPr>
          <p:nvPr/>
        </p:nvSpPr>
        <p:spPr>
          <a:xfrm>
            <a:off x="5177307" y="6426000"/>
            <a:ext cx="1400141" cy="432000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latin typeface="+mj-lt"/>
              </a:rPr>
              <a:t>   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</a:p>
        </p:txBody>
      </p:sp>
      <p:pic>
        <p:nvPicPr>
          <p:cNvPr id="18" name="Content Placeholder 3" descr="P1020976 sm.jp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0496" y="1307962"/>
            <a:ext cx="2898821" cy="2726086"/>
          </a:xfrm>
        </p:spPr>
      </p:pic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 txBox="1">
            <a:spLocks/>
          </p:cNvSpPr>
          <p:nvPr/>
        </p:nvSpPr>
        <p:spPr>
          <a:xfrm>
            <a:off x="8115933" y="3697637"/>
            <a:ext cx="1875555" cy="432000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Electricité</a:t>
            </a:r>
          </a:p>
        </p:txBody>
      </p:sp>
    </p:spTree>
    <p:extLst>
      <p:ext uri="{BB962C8B-B14F-4D97-AF65-F5344CB8AC3E}">
        <p14:creationId xmlns:p14="http://schemas.microsoft.com/office/powerpoint/2010/main" val="1104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 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Usages des bioénergies (suite)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8" y="1308024"/>
            <a:ext cx="3618963" cy="29492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60" y="1308024"/>
            <a:ext cx="3892640" cy="29492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9" y="1308024"/>
            <a:ext cx="3850783" cy="2949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0" y="4141376"/>
            <a:ext cx="4906851" cy="2716624"/>
          </a:xfrm>
          <a:prstGeom prst="rect">
            <a:avLst/>
          </a:prstGeom>
        </p:spPr>
      </p:pic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 txBox="1">
            <a:spLocks/>
          </p:cNvSpPr>
          <p:nvPr/>
        </p:nvSpPr>
        <p:spPr>
          <a:xfrm>
            <a:off x="4546241" y="6442638"/>
            <a:ext cx="3322751" cy="432000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Distributeur à Biocarburant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 txBox="1">
            <a:spLocks/>
          </p:cNvSpPr>
          <p:nvPr/>
        </p:nvSpPr>
        <p:spPr>
          <a:xfrm>
            <a:off x="182331" y="3743034"/>
            <a:ext cx="2859110" cy="527583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 à Bicarburation (huile/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gazoil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 txBox="1">
            <a:spLocks/>
          </p:cNvSpPr>
          <p:nvPr/>
        </p:nvSpPr>
        <p:spPr>
          <a:xfrm>
            <a:off x="4797385" y="3493376"/>
            <a:ext cx="3071608" cy="648000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 fonctionnant avec un mélange huile gasoil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 txBox="1">
            <a:spLocks/>
          </p:cNvSpPr>
          <p:nvPr/>
        </p:nvSpPr>
        <p:spPr>
          <a:xfrm>
            <a:off x="8948790" y="3690684"/>
            <a:ext cx="2938410" cy="566602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Véhicule roulant avec de l’huile de Jatropha</a:t>
            </a:r>
          </a:p>
        </p:txBody>
      </p:sp>
    </p:spTree>
    <p:extLst>
      <p:ext uri="{BB962C8B-B14F-4D97-AF65-F5344CB8AC3E}">
        <p14:creationId xmlns:p14="http://schemas.microsoft.com/office/powerpoint/2010/main" val="16131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Projets en cours</a:t>
            </a:r>
          </a:p>
        </p:txBody>
      </p:sp>
    </p:spTree>
    <p:extLst>
      <p:ext uri="{BB962C8B-B14F-4D97-AF65-F5344CB8AC3E}">
        <p14:creationId xmlns:p14="http://schemas.microsoft.com/office/powerpoint/2010/main" val="29225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900" y="37564"/>
            <a:ext cx="9980682" cy="1096962"/>
          </a:xfrm>
        </p:spPr>
        <p:txBody>
          <a:bodyPr rtlCol="0"/>
          <a:lstStyle/>
          <a:p>
            <a:pPr algn="just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Projets en cours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601992"/>
              </p:ext>
            </p:extLst>
          </p:nvPr>
        </p:nvGraphicFramePr>
        <p:xfrm>
          <a:off x="103030" y="1310640"/>
          <a:ext cx="11977353" cy="536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5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Les Projets en cours (suite)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596815"/>
              </p:ext>
            </p:extLst>
          </p:nvPr>
        </p:nvGraphicFramePr>
        <p:xfrm>
          <a:off x="103030" y="1310640"/>
          <a:ext cx="11977353" cy="536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4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Chiffres Clés 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809987"/>
              </p:ext>
            </p:extLst>
          </p:nvPr>
        </p:nvGraphicFramePr>
        <p:xfrm>
          <a:off x="0" y="1421184"/>
          <a:ext cx="11977353" cy="536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2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Difficultés – Solutions - Perspectives</a:t>
            </a:r>
          </a:p>
        </p:txBody>
      </p:sp>
    </p:spTree>
    <p:extLst>
      <p:ext uri="{BB962C8B-B14F-4D97-AF65-F5344CB8AC3E}">
        <p14:creationId xmlns:p14="http://schemas.microsoft.com/office/powerpoint/2010/main" val="7005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/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Difficultés</a:t>
            </a:r>
            <a:r>
              <a:rPr lang="fr-FR" b="1" dirty="0">
                <a:solidFill>
                  <a:schemeClr val="tx2"/>
                </a:solidFill>
              </a:rPr>
              <a:t>  </a:t>
            </a:r>
            <a:endParaRPr lang="fr-FR" dirty="0">
              <a:solidFill>
                <a:schemeClr val="tx2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958600"/>
              </p:ext>
            </p:extLst>
          </p:nvPr>
        </p:nvGraphicFramePr>
        <p:xfrm>
          <a:off x="103030" y="1310640"/>
          <a:ext cx="11977353" cy="536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7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>
          <a:xfrm>
            <a:off x="1104900" y="37563"/>
            <a:ext cx="9980682" cy="1096962"/>
          </a:xfrm>
        </p:spPr>
        <p:txBody>
          <a:bodyPr rtlCol="0"/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Sommaire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04800" y="1600200"/>
            <a:ext cx="10782300" cy="4572000"/>
          </a:xfrm>
        </p:spPr>
        <p:txBody>
          <a:bodyPr rtlCol="0" anchor="ctr">
            <a:normAutofit/>
          </a:bodyPr>
          <a:lstStyle/>
          <a:p>
            <a:pPr algn="just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Glossaire</a:t>
            </a:r>
          </a:p>
          <a:p>
            <a:pPr algn="just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l’Agence Nationale de Développement des Biocarburants</a:t>
            </a:r>
          </a:p>
          <a:p>
            <a:pPr algn="just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Bioénergies et leurs importances </a:t>
            </a:r>
          </a:p>
          <a:p>
            <a:pPr algn="just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Projets en cours</a:t>
            </a:r>
          </a:p>
          <a:p>
            <a:pPr algn="just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Chiffres clés</a:t>
            </a:r>
          </a:p>
          <a:p>
            <a:pPr algn="just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Difficultés – Solutions – Perspectives</a:t>
            </a:r>
          </a:p>
          <a:p>
            <a:pPr algn="just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Attentes de l’ANADEB vis-à-vis du CNT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14058"/>
              </p:ext>
            </p:extLst>
          </p:nvPr>
        </p:nvGraphicFramePr>
        <p:xfrm>
          <a:off x="103030" y="1310640"/>
          <a:ext cx="11977353" cy="536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fr-F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103030" y="1310640"/>
          <a:ext cx="11977353" cy="536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4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Attentes vis-à-vis du CNT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889660"/>
              </p:ext>
            </p:extLst>
          </p:nvPr>
        </p:nvGraphicFramePr>
        <p:xfrm>
          <a:off x="107323" y="1816667"/>
          <a:ext cx="11977353" cy="536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9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4" y="1390918"/>
            <a:ext cx="10019764" cy="53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/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Glossaire</a:t>
            </a:r>
            <a:r>
              <a:rPr lang="fr-F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578725"/>
              </p:ext>
            </p:extLst>
          </p:nvPr>
        </p:nvGraphicFramePr>
        <p:xfrm>
          <a:off x="103030" y="1310640"/>
          <a:ext cx="11977353" cy="536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03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l’Agence Nationale de Développement des Biocarburants</a:t>
            </a:r>
          </a:p>
        </p:txBody>
      </p:sp>
    </p:spTree>
    <p:extLst>
      <p:ext uri="{BB962C8B-B14F-4D97-AF65-F5344CB8AC3E}">
        <p14:creationId xmlns:p14="http://schemas.microsoft.com/office/powerpoint/2010/main" val="31813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 et domaines d’interventions</a:t>
            </a: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52" y="1330676"/>
            <a:ext cx="3263727" cy="2713289"/>
          </a:xfrm>
        </p:spPr>
      </p:pic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4149408"/>
              </p:ext>
            </p:extLst>
          </p:nvPr>
        </p:nvGraphicFramePr>
        <p:xfrm>
          <a:off x="-1" y="1352283"/>
          <a:ext cx="5087155" cy="530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77" y="1321828"/>
            <a:ext cx="2959123" cy="27478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51" y="4201479"/>
            <a:ext cx="3288392" cy="2270656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3480070" y="3772379"/>
            <a:ext cx="2404071" cy="502092"/>
          </a:xfrm>
          <a:prstGeom prst="rightArrow">
            <a:avLst/>
          </a:prstGeom>
          <a:solidFill>
            <a:srgbClr val="EFB4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168204" y="3405924"/>
            <a:ext cx="269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Filières d’intervention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77" y="4218389"/>
            <a:ext cx="2959123" cy="2209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32877" y="4201479"/>
            <a:ext cx="295912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Briquettes combustibles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78352" y="6075841"/>
            <a:ext cx="166628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Biogaz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002082" y="3433825"/>
            <a:ext cx="111616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Jatropha</a:t>
            </a:r>
          </a:p>
        </p:txBody>
      </p:sp>
    </p:spTree>
    <p:extLst>
      <p:ext uri="{BB962C8B-B14F-4D97-AF65-F5344CB8AC3E}">
        <p14:creationId xmlns:p14="http://schemas.microsoft.com/office/powerpoint/2010/main" val="9054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900" y="37563"/>
            <a:ext cx="9980682" cy="1096962"/>
          </a:xfrm>
        </p:spPr>
        <p:txBody>
          <a:bodyPr rtlCol="0"/>
          <a:lstStyle/>
          <a:p>
            <a:pPr algn="just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23120"/>
              </p:ext>
            </p:extLst>
          </p:nvPr>
        </p:nvGraphicFramePr>
        <p:xfrm>
          <a:off x="103030" y="1241093"/>
          <a:ext cx="11977353" cy="561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8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900" y="241540"/>
            <a:ext cx="9980682" cy="931622"/>
          </a:xfrm>
        </p:spPr>
        <p:txBody>
          <a:bodyPr rtlCol="0"/>
          <a:lstStyle/>
          <a:p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Vision-Ambition-Valeurs-Gouvernance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8720660" y="1318627"/>
            <a:ext cx="3002400" cy="4320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fr-FR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Ambition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 txBox="1">
            <a:spLocks/>
          </p:cNvSpPr>
          <p:nvPr/>
        </p:nvSpPr>
        <p:spPr>
          <a:xfrm>
            <a:off x="8720658" y="1635618"/>
            <a:ext cx="3372603" cy="128821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Être une agence de référence en matière de Développement de bioénergie en Afrique</a:t>
            </a:r>
          </a:p>
        </p:txBody>
      </p:sp>
      <p:cxnSp>
        <p:nvCxnSpPr>
          <p:cNvPr id="32" name="Connecteur droit 31" descr="Première ligne de séparation sur la diapositive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835093"/>
            <a:ext cx="2378687" cy="978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 txBox="1">
            <a:spLocks/>
          </p:cNvSpPr>
          <p:nvPr/>
        </p:nvSpPr>
        <p:spPr>
          <a:xfrm>
            <a:off x="8871617" y="3092386"/>
            <a:ext cx="3002400" cy="4320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latin typeface="+mj-lt"/>
              </a:rPr>
              <a:t>       </a:t>
            </a:r>
            <a:r>
              <a:rPr lang="fr-FR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 txBox="1">
            <a:spLocks/>
          </p:cNvSpPr>
          <p:nvPr/>
        </p:nvSpPr>
        <p:spPr>
          <a:xfrm>
            <a:off x="8744470" y="3386284"/>
            <a:ext cx="3232881" cy="137076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L’Engagement, la transparence, le professionnalisme et l’Esprit d’Equipe.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 txBox="1">
            <a:spLocks/>
          </p:cNvSpPr>
          <p:nvPr/>
        </p:nvSpPr>
        <p:spPr>
          <a:xfrm>
            <a:off x="8720660" y="4907724"/>
            <a:ext cx="3002400" cy="4320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latin typeface="+mj-lt"/>
              </a:rPr>
              <a:t>        </a:t>
            </a:r>
            <a:r>
              <a:rPr lang="fr-FR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Gouvernance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 txBox="1">
            <a:spLocks/>
          </p:cNvSpPr>
          <p:nvPr/>
        </p:nvSpPr>
        <p:spPr>
          <a:xfrm>
            <a:off x="8768283" y="5357610"/>
            <a:ext cx="3324978" cy="150038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manuel de procédure administrative et financière, un règlement intérieur et un code d’éthique.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 txBox="1">
            <a:spLocks/>
          </p:cNvSpPr>
          <p:nvPr/>
        </p:nvSpPr>
        <p:spPr>
          <a:xfrm>
            <a:off x="676424" y="4056845"/>
            <a:ext cx="4724633" cy="850879"/>
          </a:xfrm>
          <a:prstGeom prst="rect">
            <a:avLst/>
          </a:prstGeom>
          <a:solidFill>
            <a:srgbClr val="00B050"/>
          </a:solidFill>
        </p:spPr>
        <p:txBody>
          <a:bodyPr vert="horz" lIns="288000" tIns="0" rIns="432000" bIns="14400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0" i="0" u="none" strike="noStrike" kern="1200" cap="none" spc="-15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Notre </a:t>
            </a:r>
            <a:r>
              <a:rPr lang="fr-FR" sz="42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kumimoji="0" lang="fr-FR" sz="4200" b="0" i="0" u="none" strike="noStrike" kern="1200" cap="none" spc="-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Espace réservé du contenu 3" descr="Plantation">
            <a:extLst>
              <a:ext uri="{FF2B5EF4-FFF2-40B4-BE49-F238E27FC236}">
                <a16:creationId xmlns:a16="http://schemas.microsoft.com/office/drawing/2014/main" id="{36C5320A-DFA9-4A31-8D7F-EE05D1E38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25" y="1478715"/>
            <a:ext cx="4724633" cy="2578130"/>
          </a:xfrm>
          <a:prstGeom prst="rect">
            <a:avLst/>
          </a:prstGeom>
        </p:spPr>
      </p:pic>
      <p:sp>
        <p:nvSpPr>
          <p:cNvPr id="42" name="Sous-titre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 txBox="1">
            <a:spLocks/>
          </p:cNvSpPr>
          <p:nvPr/>
        </p:nvSpPr>
        <p:spPr>
          <a:xfrm>
            <a:off x="676434" y="4907724"/>
            <a:ext cx="4724633" cy="1865619"/>
          </a:xfrm>
          <a:prstGeom prst="rect">
            <a:avLst/>
          </a:prstGeom>
          <a:solidFill>
            <a:srgbClr val="FF6600"/>
          </a:solidFill>
        </p:spPr>
        <p:txBody>
          <a:bodyPr vert="horz" lIns="288000" tIns="144000" rIns="43200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fr-FR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Contribuer au bien-être social et de développer une économie circulaire (en l’occurrence en milieu rural) à travers la bioénergie dans la perspective du développement durable au Mali.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3" y="1373488"/>
            <a:ext cx="2705100" cy="14616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3" y="3139828"/>
            <a:ext cx="2705100" cy="15909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3" y="5035482"/>
            <a:ext cx="2705100" cy="153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104900" y="1600200"/>
            <a:ext cx="10376858" cy="4572000"/>
          </a:xfrm>
        </p:spPr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Bioénergies et leurs importances </a:t>
            </a:r>
          </a:p>
        </p:txBody>
      </p:sp>
    </p:spTree>
    <p:extLst>
      <p:ext uri="{BB962C8B-B14F-4D97-AF65-F5344CB8AC3E}">
        <p14:creationId xmlns:p14="http://schemas.microsoft.com/office/powerpoint/2010/main" val="17533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 de Bioénergies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07A98606-E642-483B-AEB1-B0CC890B3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0"/>
          <a:stretch/>
        </p:blipFill>
        <p:spPr>
          <a:xfrm>
            <a:off x="7709360" y="1345977"/>
            <a:ext cx="4392488" cy="271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54" y="4043832"/>
            <a:ext cx="3939835" cy="281416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28790" y="4869202"/>
            <a:ext cx="319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Huile Végétale Pure de Jatropha (HVP):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utilisable dans les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moteurs diesel,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carburant est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produit à partir des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graines de Jatropha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98661" y="1345977"/>
            <a:ext cx="30522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Bioéthanol: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utilisable dans les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moteurs à essence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dans la cuisson propre, le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bioéthanol est produit à partir de la </a:t>
            </a:r>
          </a:p>
          <a:p>
            <a:pPr algn="just"/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canne à sucre,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manioc, etc.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143765" y="4831553"/>
            <a:ext cx="3694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Biogaz: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utilisable dans tous les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moteurs, dans la cuisson propre et dans la cogénération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Il est produit à partir des déchets d’animaux, municipaux et agricoles, etc. 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1532587" y="4192007"/>
            <a:ext cx="386366" cy="5860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haut 21"/>
          <p:cNvSpPr/>
          <p:nvPr/>
        </p:nvSpPr>
        <p:spPr>
          <a:xfrm>
            <a:off x="5576552" y="3377302"/>
            <a:ext cx="333619" cy="49371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9901390" y="4262315"/>
            <a:ext cx="360608" cy="51574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" y="1321336"/>
            <a:ext cx="4038967" cy="27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Littérature académique 16:9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1_TF03431380_TF03431380.potx" id="{3EB80C2F-3DBD-42BA-8FFE-45D13301C271}" vid="{18AA12EE-0616-4C76-8CBB-BEAD487DA71A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terms/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académique avec rayures et ruban (grand écran)</Template>
  <TotalTime>0</TotalTime>
  <Words>1371</Words>
  <Application>Microsoft Office PowerPoint</Application>
  <PresentationFormat>Grand écran</PresentationFormat>
  <Paragraphs>113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Euphemia</vt:lpstr>
      <vt:lpstr>Plantagenet Cherokee</vt:lpstr>
      <vt:lpstr>Times New Roman</vt:lpstr>
      <vt:lpstr>Wingdings</vt:lpstr>
      <vt:lpstr>Littérature académique 16:9</vt:lpstr>
      <vt:lpstr>PRESENTATION DE L’ANADEB Visite de la commission en charge de l’énergie du CNT</vt:lpstr>
      <vt:lpstr>Sommaire</vt:lpstr>
      <vt:lpstr> Glossaire </vt:lpstr>
      <vt:lpstr>Présentation PowerPoint</vt:lpstr>
      <vt:lpstr>Création et domaines d’interventions</vt:lpstr>
      <vt:lpstr> Missions</vt:lpstr>
      <vt:lpstr> Vision-Ambition-Valeurs-Gouvernance</vt:lpstr>
      <vt:lpstr>Présentation PowerPoint</vt:lpstr>
      <vt:lpstr>  Formes de Bioénergies</vt:lpstr>
      <vt:lpstr>  Formes de Bioénergies (suite)</vt:lpstr>
      <vt:lpstr>Importance de la Bioénergie au plan socioéconomique et environnemental</vt:lpstr>
      <vt:lpstr>  Usages des bioénergies</vt:lpstr>
      <vt:lpstr>  Usages des bioénergies (suite)</vt:lpstr>
      <vt:lpstr>Présentation PowerPoint</vt:lpstr>
      <vt:lpstr>Les Projets en cours</vt:lpstr>
      <vt:lpstr>Les Projets en cours (suite)</vt:lpstr>
      <vt:lpstr>Chiffres Clés </vt:lpstr>
      <vt:lpstr>Présentation PowerPoint</vt:lpstr>
      <vt:lpstr> Difficultés  </vt:lpstr>
      <vt:lpstr> Solutions </vt:lpstr>
      <vt:lpstr>Perspectives </vt:lpstr>
      <vt:lpstr> Attentes vis-à-vis du CNT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2021-11-30T10:49:06Z</dcterms:created>
  <dcterms:modified xsi:type="dcterms:W3CDTF">2022-05-12T12:25:43Z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